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65"/>
  </p:handoutMasterIdLst>
  <p:sldIdLst>
    <p:sldId id="361" r:id="rId3"/>
    <p:sldId id="912" r:id="rId5"/>
    <p:sldId id="913" r:id="rId6"/>
    <p:sldId id="914" r:id="rId7"/>
    <p:sldId id="915" r:id="rId8"/>
    <p:sldId id="892" r:id="rId9"/>
    <p:sldId id="692" r:id="rId10"/>
    <p:sldId id="917" r:id="rId11"/>
    <p:sldId id="916" r:id="rId12"/>
    <p:sldId id="865" r:id="rId13"/>
    <p:sldId id="866" r:id="rId14"/>
    <p:sldId id="867" r:id="rId15"/>
    <p:sldId id="868" r:id="rId16"/>
    <p:sldId id="764" r:id="rId17"/>
    <p:sldId id="769" r:id="rId18"/>
    <p:sldId id="759" r:id="rId19"/>
    <p:sldId id="767" r:id="rId20"/>
    <p:sldId id="768" r:id="rId21"/>
    <p:sldId id="911" r:id="rId22"/>
    <p:sldId id="907" r:id="rId23"/>
    <p:sldId id="906" r:id="rId24"/>
    <p:sldId id="908" r:id="rId25"/>
    <p:sldId id="826" r:id="rId26"/>
    <p:sldId id="918" r:id="rId27"/>
    <p:sldId id="919" r:id="rId28"/>
    <p:sldId id="920" r:id="rId29"/>
    <p:sldId id="921" r:id="rId30"/>
    <p:sldId id="922" r:id="rId31"/>
    <p:sldId id="923" r:id="rId32"/>
    <p:sldId id="925" r:id="rId33"/>
    <p:sldId id="926" r:id="rId34"/>
    <p:sldId id="927" r:id="rId35"/>
    <p:sldId id="928" r:id="rId36"/>
    <p:sldId id="929" r:id="rId37"/>
    <p:sldId id="930" r:id="rId38"/>
    <p:sldId id="931" r:id="rId39"/>
    <p:sldId id="932" r:id="rId40"/>
    <p:sldId id="933" r:id="rId41"/>
    <p:sldId id="934" r:id="rId42"/>
    <p:sldId id="935" r:id="rId43"/>
    <p:sldId id="936" r:id="rId44"/>
    <p:sldId id="937" r:id="rId45"/>
    <p:sldId id="938" r:id="rId46"/>
    <p:sldId id="939" r:id="rId47"/>
    <p:sldId id="940" r:id="rId48"/>
    <p:sldId id="941" r:id="rId49"/>
    <p:sldId id="942" r:id="rId50"/>
    <p:sldId id="943" r:id="rId51"/>
    <p:sldId id="944" r:id="rId52"/>
    <p:sldId id="945" r:id="rId53"/>
    <p:sldId id="946" r:id="rId54"/>
    <p:sldId id="947" r:id="rId55"/>
    <p:sldId id="948" r:id="rId56"/>
    <p:sldId id="949" r:id="rId57"/>
    <p:sldId id="950" r:id="rId58"/>
    <p:sldId id="951" r:id="rId59"/>
    <p:sldId id="952" r:id="rId60"/>
    <p:sldId id="953" r:id="rId61"/>
    <p:sldId id="954" r:id="rId62"/>
    <p:sldId id="955" r:id="rId63"/>
    <p:sldId id="924" r:id="rId6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69"/>
    </p:embeddedFont>
    <p:embeddedFont>
      <p:font typeface="Arial Rounded MT Bold" panose="02010600030101010101" pitchFamily="34" charset="0"/>
      <p:regular r:id="rId70"/>
    </p:embeddedFont>
    <p:embeddedFont>
      <p:font typeface="黑体" panose="02010600030101010101" pitchFamily="49" charset="-122"/>
      <p:regular r:id="rId71"/>
    </p:embeddedFont>
    <p:embeddedFont>
      <p:font typeface="楷体" panose="02010609060101010101" pitchFamily="49" charset="-122"/>
      <p:regular r:id="rId72"/>
    </p:embeddedFont>
    <p:embeddedFont>
      <p:font typeface="Calibri" panose="020F0502020204030204" charset="0"/>
      <p:regular r:id="rId73"/>
      <p:bold r:id="rId74"/>
      <p:italic r:id="rId75"/>
      <p:boldItalic r:id="rId76"/>
    </p:embeddedFont>
    <p:embeddedFont>
      <p:font typeface="楷体_GB2312" panose="02010609030101010101" pitchFamily="49" charset="-122"/>
      <p:regular r:id="rId77"/>
    </p:embeddedFont>
  </p:embeddedFont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D1F33"/>
    <a:srgbClr val="E60012"/>
    <a:srgbClr val="FFCCCC"/>
    <a:srgbClr val="FFCC99"/>
    <a:srgbClr val="BFBFB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75595" autoAdjust="0"/>
  </p:normalViewPr>
  <p:slideViewPr>
    <p:cSldViewPr showGuides="1">
      <p:cViewPr varScale="1">
        <p:scale>
          <a:sx n="52" d="100"/>
          <a:sy n="52" d="100"/>
        </p:scale>
        <p:origin x="-1219" y="-77"/>
      </p:cViewPr>
      <p:guideLst>
        <p:guide orient="horz" pos="1715"/>
        <p:guide pos="2880"/>
      </p:guideLst>
    </p:cSldViewPr>
  </p:slideViewPr>
  <p:outlineViewPr>
    <p:cViewPr>
      <p:scale>
        <a:sx n="33" d="100"/>
        <a:sy n="33" d="100"/>
      </p:scale>
      <p:origin x="0" y="4334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7" Type="http://schemas.openxmlformats.org/officeDocument/2006/relationships/font" Target="fonts/font9.fntdata"/><Relationship Id="rId76" Type="http://schemas.openxmlformats.org/officeDocument/2006/relationships/font" Target="fonts/font8.fntdata"/><Relationship Id="rId75" Type="http://schemas.openxmlformats.org/officeDocument/2006/relationships/font" Target="fonts/font7.fntdata"/><Relationship Id="rId74" Type="http://schemas.openxmlformats.org/officeDocument/2006/relationships/font" Target="fonts/font6.fntdata"/><Relationship Id="rId73" Type="http://schemas.openxmlformats.org/officeDocument/2006/relationships/font" Target="fonts/font5.fntdata"/><Relationship Id="rId72" Type="http://schemas.openxmlformats.org/officeDocument/2006/relationships/font" Target="fonts/font4.fntdata"/><Relationship Id="rId71" Type="http://schemas.openxmlformats.org/officeDocument/2006/relationships/font" Target="fonts/font3.fntdata"/><Relationship Id="rId70" Type="http://schemas.openxmlformats.org/officeDocument/2006/relationships/font" Target="fonts/font2.fntdata"/><Relationship Id="rId7" Type="http://schemas.openxmlformats.org/officeDocument/2006/relationships/slide" Target="slides/slide4.xml"/><Relationship Id="rId69" Type="http://schemas.openxmlformats.org/officeDocument/2006/relationships/font" Target="fonts/font1.fntdata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F551-2784-4572-94A8-CD2A5E3732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</a:t>
            </a:r>
            <a:r>
              <a:rPr lang="zh-CN" altLang="en-US" smtClean="0"/>
              <a:t>模型的诠释：</a:t>
            </a:r>
            <a:endParaRPr lang="en-US" altLang="zh-CN" smtClean="0"/>
          </a:p>
          <a:p>
            <a:r>
              <a:rPr lang="en-US" altLang="zh-CN" smtClean="0"/>
              <a:t>    </a:t>
            </a:r>
            <a:r>
              <a:rPr lang="zh-CN" altLang="en-US" smtClean="0"/>
              <a:t>体现课“课程设计”的概念：为何要做（理念与目的）？做什么（目标和内容）？如何做（方法与步骤）？做得如何（评价与反馈）？</a:t>
            </a:r>
            <a:endParaRPr lang="en-US" altLang="zh-CN" smtClean="0"/>
          </a:p>
          <a:p>
            <a:r>
              <a:rPr lang="en-US" altLang="zh-CN" smtClean="0"/>
              <a:t>    1.</a:t>
            </a:r>
            <a:r>
              <a:rPr lang="zh-CN" altLang="en-US" smtClean="0"/>
              <a:t>课程思政理念和目的是控制和支撑，是系统的主输入项目。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目标</a:t>
            </a:r>
            <a:r>
              <a:rPr lang="en-US" altLang="zh-CN" smtClean="0"/>
              <a:t>——</a:t>
            </a:r>
            <a:r>
              <a:rPr lang="zh-CN" altLang="en-US" smtClean="0"/>
              <a:t>知识</a:t>
            </a:r>
            <a:r>
              <a:rPr lang="en-US" altLang="zh-CN" smtClean="0"/>
              <a:t>——</a:t>
            </a:r>
            <a:r>
              <a:rPr lang="zh-CN" altLang="en-US" smtClean="0"/>
              <a:t>方法有机融合，“立体”</a:t>
            </a:r>
            <a:endParaRPr lang="en-US" altLang="zh-CN" smtClean="0"/>
          </a:p>
          <a:p>
            <a:r>
              <a:rPr lang="en-US" altLang="zh-CN" smtClean="0"/>
              <a:t>    3. </a:t>
            </a:r>
            <a:r>
              <a:rPr lang="zh-CN" altLang="en-US" smtClean="0"/>
              <a:t>对系统的输出进行评价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在一条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链上，嵌入一个基因，该基因可以合成（表达）出一种酶蛋白（功能性蛋白质），这种蛋白质能够对机体代谢有强大的催化作用。在此过程中还需要一些连接酶、诱导因素或调控因子。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这个</a:t>
            </a:r>
            <a:r>
              <a:rPr 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就是专业课程的理论和知识体系，嵌入的基因序列片段就是与专业课程相关的思政元素，所合成的酶蛋白就是课程思政元素内化的结果，“代谢催化”就是课程思政所带给学生的三观、情感、学习内动力和生活态度变化，这些诱导因素，连接酶，调控因子就是：教学环境，教育教学思想，教师的引导作用。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不能将嵌入的基因变成了表达“结构性蛋白”的基因，（仅仅成为了知识和理论）</a:t>
            </a:r>
            <a:b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之所以加个引号，是因为此为非“官方”和学术严格论证的，只是我们自己研究的“体会”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问题导向：“高层次”的问题设置（记忆，理解，应用，评价）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点评导向：学术，</a:t>
            </a:r>
            <a:r>
              <a:rPr lang="zh-CN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思维能力、方法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，诊断，</a:t>
            </a:r>
            <a:r>
              <a:rPr lang="zh-CN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思想情感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与价值。一般来说，讨论是要用点评来收尾的。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链接李明的例子（此为对教师的点评，我们可以依其“板式”对学生的“事件”进行点评）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执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行性引导：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去“做”和“如何做”。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在学生中的影响力</a:t>
            </a:r>
            <a:r>
              <a:rPr lang="zh-CN" altLang="zh-CN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和教师“指令”的执行度相关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价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值性引导：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将自然产生的情感和问题，进行广度、深度或多维度认知引导。由个别到一般，有局部到整体，由浅层次到深层次，引导学生的情感升华为更大的格局，促进自生情感变为内化情感，由感性到理性的思考和反</a:t>
            </a:r>
            <a:r>
              <a:rPr lang="zh-CN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思。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关于“学生的参与积极性不高”，还是教师的引导（设计）没有做到最好。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4.</a:t>
            </a:r>
            <a:r>
              <a:rPr lang="zh-CN" altLang="en-US" smtClean="0"/>
              <a:t>教师的育德意识和能力建立：四有好老师标准。“用情，用心，用力”，有情怀，投入，钻研（教育部副部长林蕙青）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教师的评价带有研究的成分，评价本身是积累研究资料和研究的过程。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有效性研究与“最佳有效环节”研究。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3.</a:t>
            </a:r>
            <a:r>
              <a:rPr lang="zh-CN" altLang="en-US" smtClean="0"/>
              <a:t>此为对学生的“教育评价”，后面的片子为课题的“研究评价”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学生的“道德”本身和程度不能被量化！但是可以对群体效果和教师的介入与干预对群体“被影响”的程度进行量化。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对于非“道德因素”如智力，思维状态，逻辑，分析等能力还是可以“量化”的（质性评价之一）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讲典型故事是个好方法。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我们人体解剖学所蕴含的课程思政元素（可以先理解为“德育”或“素质”）非常多。我们教研室主要发展了两条思政线：以遗体捐献文化影响学生的“感恩，敬畏，责任”的价值观，</a:t>
            </a:r>
            <a:endParaRPr lang="en-US" altLang="zh-CN" dirty="0" smtClean="0"/>
          </a:p>
          <a:p>
            <a:r>
              <a:rPr lang="en-US" altLang="zh-CN" dirty="0" smtClean="0"/>
              <a:t>    2.</a:t>
            </a:r>
            <a:r>
              <a:rPr lang="zh-CN" altLang="en-US" dirty="0" smtClean="0"/>
              <a:t>以实验动手和实验报告为抓手和导向的“科学观”。今天主要分享前者。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0" smtClean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解剖学的特点大家都是非常明白的。但是我们要非常明确地认识到，人体解剖学对学生“医学生身份自我认定”的过程中的重要位置和所发挥的作用。</a:t>
            </a:r>
            <a:endParaRPr lang="zh-CN" altLang="en-US" b="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关于“称谓”的争</a:t>
            </a:r>
            <a:r>
              <a:rPr lang="zh-CN" altLang="en-US" smtClean="0"/>
              <a:t>论，及其内涵的边界。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我</a:t>
            </a:r>
            <a:r>
              <a:rPr lang="zh-CN" altLang="en-US" dirty="0" smtClean="0"/>
              <a:t>校的曾经提</a:t>
            </a:r>
            <a:r>
              <a:rPr lang="zh-CN" altLang="en-US" smtClean="0"/>
              <a:t>法。</a:t>
            </a:r>
            <a:endParaRPr lang="en-US" altLang="zh-CN" smtClean="0"/>
          </a:p>
          <a:p>
            <a:r>
              <a:rPr lang="en-US" altLang="zh-CN" smtClean="0"/>
              <a:t>3.</a:t>
            </a:r>
            <a:r>
              <a:rPr lang="zh-CN" altLang="en-US" smtClean="0"/>
              <a:t>“</a:t>
            </a:r>
            <a:r>
              <a:rPr lang="zh-CN" altLang="en-US" dirty="0" smtClean="0"/>
              <a:t>课程思政”称谓的来</a:t>
            </a:r>
            <a:r>
              <a:rPr lang="zh-CN" altLang="en-US" smtClean="0"/>
              <a:t>由。</a:t>
            </a:r>
            <a:endParaRPr lang="en-US" altLang="zh-CN" smtClean="0"/>
          </a:p>
          <a:p>
            <a:r>
              <a:rPr lang="en-US" altLang="zh-CN" smtClean="0"/>
              <a:t>4.</a:t>
            </a:r>
            <a:r>
              <a:rPr lang="zh-CN" altLang="en-US" smtClean="0"/>
              <a:t>以下所涉及的“思政”，都是“专业课程中融入思政”的语境。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提示：我们在进行教育和专业教学过程中，社会资源的充分发掘和利用，对学生的教育功能。</a:t>
            </a:r>
            <a:endParaRPr lang="en-US" altLang="zh-CN" dirty="0" smtClean="0"/>
          </a:p>
          <a:p>
            <a:r>
              <a:rPr lang="zh-CN" altLang="en-US" dirty="0" smtClean="0"/>
              <a:t>链接文件，呈现我们教研室在遗体捐献文化对学生进行教育的“全部活动”情况。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价值观的确定和完善的过程：来自于学生们的“心得体会”，进行质性评价的提炼，并且再以此付诸实践后的印证。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核心价值观的诠释和扩展：</a:t>
            </a:r>
            <a:endParaRPr lang="en-US" altLang="zh-CN" smtClean="0"/>
          </a:p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感恩的扩展：对大体老师的感恩，扩展为曾经对我们帮助的事物的感恩及其行动。</a:t>
            </a:r>
            <a:endParaRPr lang="zh-CN" alt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敬畏的扩展：大体老师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生命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医疗规则（比如接下来的器械应用训练）</a:t>
            </a: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</a:t>
            </a:r>
            <a:endParaRPr lang="zh-CN" alt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责任的扩展：本次课程的情感和行为学观察，到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</a:t>
            </a:r>
            <a:endParaRPr lang="zh-CN" alt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几</a:t>
            </a:r>
            <a:r>
              <a:rPr lang="zh-CN" altLang="en-US" dirty="0" smtClean="0"/>
              <a:t>条逻辑线：</a:t>
            </a:r>
            <a:r>
              <a:rPr lang="zh-CN" altLang="en-US" smtClean="0"/>
              <a:t>学生在“平台”参与后的“自发情感”发</a:t>
            </a:r>
            <a:r>
              <a:rPr lang="zh-CN" altLang="en-US" dirty="0" smtClean="0"/>
              <a:t>展线，教师的组织引</a:t>
            </a:r>
            <a:r>
              <a:rPr lang="zh-CN" altLang="en-US" smtClean="0"/>
              <a:t>导线。情感产生和发展的心理学依据和效应分析。</a:t>
            </a:r>
            <a:endParaRPr lang="en-US" altLang="zh-CN" dirty="0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几</a:t>
            </a:r>
            <a:r>
              <a:rPr lang="zh-CN" altLang="en-US" dirty="0" smtClean="0"/>
              <a:t>个结合：课堂内外，校园内外，线上线下。</a:t>
            </a:r>
            <a:endParaRPr lang="en-US" altLang="zh-CN" dirty="0" smtClean="0"/>
          </a:p>
          <a:p>
            <a:r>
              <a:rPr lang="en-US" altLang="zh-CN" smtClean="0"/>
              <a:t>    3.</a:t>
            </a:r>
            <a:r>
              <a:rPr lang="zh-CN" altLang="en-US" smtClean="0"/>
              <a:t>核</a:t>
            </a:r>
            <a:r>
              <a:rPr lang="zh-CN" altLang="en-US" dirty="0" smtClean="0"/>
              <a:t>心价值观和整体设计的“定</a:t>
            </a:r>
            <a:r>
              <a:rPr lang="zh-CN" altLang="en-US" smtClean="0"/>
              <a:t>型”：一个核心价值观和实践路径不是一次成型的，是在不断的反思和获得经验的基础上逐渐成型的。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1.</a:t>
            </a:r>
            <a:r>
              <a:rPr lang="zh-CN" altLang="en-US" smtClean="0"/>
              <a:t>教</a:t>
            </a:r>
            <a:r>
              <a:rPr lang="zh-CN" altLang="en-US" dirty="0" smtClean="0"/>
              <a:t>师与学生参与的模块。</a:t>
            </a:r>
            <a:endParaRPr lang="zh-CN" altLang="en-US" dirty="0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体</a:t>
            </a:r>
            <a:r>
              <a:rPr lang="zh-CN" altLang="en-US" dirty="0" smtClean="0"/>
              <a:t>现出一个教</a:t>
            </a:r>
            <a:r>
              <a:rPr lang="zh-CN" altLang="en-US" smtClean="0"/>
              <a:t>研室的文化，精</a:t>
            </a:r>
            <a:r>
              <a:rPr lang="zh-CN" altLang="en-US" dirty="0" smtClean="0"/>
              <a:t>心的“完整的设计和系统地实</a:t>
            </a:r>
            <a:r>
              <a:rPr lang="zh-CN" altLang="en-US" smtClean="0"/>
              <a:t>施”，及其相应的教学文件与资料。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我们的最大特</a:t>
            </a:r>
            <a:r>
              <a:rPr lang="zh-CN" altLang="en-US" dirty="0" smtClean="0"/>
              <a:t>色</a:t>
            </a:r>
            <a:r>
              <a:rPr lang="zh-CN" altLang="en-US" smtClean="0"/>
              <a:t>之一，也</a:t>
            </a:r>
            <a:r>
              <a:rPr lang="zh-CN" altLang="en-US" dirty="0" smtClean="0"/>
              <a:t>就在社会资源（人）的开发与利用，提出了“五位一</a:t>
            </a:r>
            <a:r>
              <a:rPr lang="zh-CN" altLang="en-US" smtClean="0"/>
              <a:t>体”（学生，教师，红会，遗体捐献接受站，社会资源）的</a:t>
            </a:r>
            <a:r>
              <a:rPr lang="zh-CN" altLang="en-US" dirty="0" smtClean="0"/>
              <a:t>工作形</a:t>
            </a:r>
            <a:r>
              <a:rPr lang="zh-CN" altLang="en-US" smtClean="0"/>
              <a:t>式。不</a:t>
            </a:r>
            <a:r>
              <a:rPr lang="zh-CN" altLang="en-US" dirty="0" smtClean="0"/>
              <a:t>光是我们教研室在做这件</a:t>
            </a:r>
            <a:r>
              <a:rPr lang="zh-CN" altLang="en-US" smtClean="0"/>
              <a:t>事情，而是社会因素的配合。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最大特点：真实的人（遗体捐献登记者及其家属）和物（信件，照片，故事，文件）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1.</a:t>
            </a:r>
            <a:r>
              <a:rPr lang="zh-CN" altLang="en-US" smtClean="0"/>
              <a:t>体现一个课堂内仪式和所产生的仪式感。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体现出一个教研室精心的“完整系统的设计”</a:t>
            </a:r>
            <a:endParaRPr lang="en-US" altLang="zh-CN" smtClean="0"/>
          </a:p>
          <a:p>
            <a:r>
              <a:rPr lang="en-US" altLang="zh-CN" smtClean="0"/>
              <a:t>3.</a:t>
            </a:r>
            <a:r>
              <a:rPr lang="zh-CN" altLang="en-US" smtClean="0"/>
              <a:t>对“参加遗体捐献追思会”的解释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1.</a:t>
            </a:r>
            <a:r>
              <a:rPr lang="zh-CN" altLang="en-US" smtClean="0"/>
              <a:t>四条中的顺序，呈现重要性的梯度表述。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冷与暖的情感变化（或心理变化）的来源：学生的感觉。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第</a:t>
            </a:r>
            <a:r>
              <a:rPr lang="zh-CN" altLang="en-US" dirty="0" smtClean="0"/>
              <a:t>一课的设</a:t>
            </a:r>
            <a:r>
              <a:rPr lang="zh-CN" altLang="en-US" smtClean="0"/>
              <a:t>计：</a:t>
            </a:r>
            <a:r>
              <a:rPr lang="en-US" altLang="zh-CN" smtClean="0"/>
              <a:t> </a:t>
            </a:r>
            <a:r>
              <a:rPr lang="zh-CN" altLang="en-US" smtClean="0"/>
              <a:t>内容处理：感性，真实资料。</a:t>
            </a:r>
            <a:r>
              <a:rPr lang="en-US" altLang="zh-CN" smtClean="0"/>
              <a:t> </a:t>
            </a:r>
            <a:r>
              <a:rPr lang="zh-CN" altLang="en-US" smtClean="0"/>
              <a:t>呈现时</a:t>
            </a:r>
            <a:r>
              <a:rPr lang="zh-CN" altLang="en-US" dirty="0" smtClean="0"/>
              <a:t>机（心理依</a:t>
            </a:r>
            <a:r>
              <a:rPr lang="zh-CN" altLang="en-US" smtClean="0"/>
              <a:t>据）。</a:t>
            </a:r>
            <a:r>
              <a:rPr lang="en-US" altLang="zh-CN" smtClean="0"/>
              <a:t> </a:t>
            </a:r>
            <a:r>
              <a:rPr lang="zh-CN" altLang="en-US" smtClean="0"/>
              <a:t>规范性文件。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以走进遗体捐献者的内心，诠释遗体捐献的意义。所谓“意义”在题头上呈现，但是在处理上全部都用真实的故事诠释。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上课现场情况。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教育部长陈宝生，上海市委副书记尹弘，上海市副市长翁铁慧，上海教委主任，全国各省市教工委领导在教室与学生一起现场听课。</a:t>
            </a:r>
            <a:endParaRPr lang="en-US" altLang="zh-CN" smtClean="0"/>
          </a:p>
          <a:p>
            <a:r>
              <a:rPr lang="en-US" altLang="zh-CN" smtClean="0"/>
              <a:t>    3.</a:t>
            </a:r>
            <a:r>
              <a:rPr lang="zh-CN" altLang="en-US" smtClean="0"/>
              <a:t>其他听课情况：教育部刘大为（在复旦），教育部高教司司长吴岩。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</a:t>
            </a:r>
            <a:r>
              <a:rPr lang="en-US" altLang="zh-CN" dirty="0" smtClean="0"/>
              <a:t>.</a:t>
            </a:r>
            <a:r>
              <a:rPr lang="zh-CN" altLang="en-US" dirty="0" smtClean="0"/>
              <a:t>构成：基本理论，遗体捐献者故事（四个类型：感恩医生和医学，本校学生，对中医药的</a:t>
            </a:r>
            <a:r>
              <a:rPr lang="zh-CN" altLang="en-US" smtClean="0"/>
              <a:t>期待，特殊的疾病或情况），</a:t>
            </a:r>
            <a:r>
              <a:rPr lang="zh-CN" altLang="en-US" dirty="0" smtClean="0"/>
              <a:t>我们应该做的事情。</a:t>
            </a:r>
            <a:endParaRPr lang="en-US" altLang="zh-CN" dirty="0" smtClean="0"/>
          </a:p>
          <a:p>
            <a:r>
              <a:rPr lang="en-US" altLang="zh-CN" smtClean="0"/>
              <a:t>    2</a:t>
            </a:r>
            <a:r>
              <a:rPr lang="en-US" altLang="zh-CN" dirty="0" smtClean="0"/>
              <a:t>.</a:t>
            </a:r>
            <a:r>
              <a:rPr lang="zh-CN" altLang="en-US" dirty="0" smtClean="0"/>
              <a:t>真</a:t>
            </a:r>
            <a:r>
              <a:rPr lang="zh-CN" altLang="en-US" smtClean="0"/>
              <a:t>实：真实图片，故事，信件原件，视频。</a:t>
            </a:r>
            <a:endParaRPr lang="en-US" altLang="zh-CN" dirty="0" smtClean="0"/>
          </a:p>
          <a:p>
            <a:r>
              <a:rPr lang="en-US" altLang="zh-CN" smtClean="0"/>
              <a:t>    3.</a:t>
            </a:r>
            <a:r>
              <a:rPr lang="zh-CN" altLang="en-US" smtClean="0"/>
              <a:t>进入时机（教研室的文件）：一定要在第一次触摸大体老师前的</a:t>
            </a:r>
            <a:r>
              <a:rPr lang="en-US" altLang="zh-CN" smtClean="0"/>
              <a:t>20-30</a:t>
            </a:r>
            <a:r>
              <a:rPr lang="zh-CN" altLang="en-US" smtClean="0"/>
              <a:t>分钟的时间进行！</a:t>
            </a:r>
            <a:endParaRPr lang="en-US" altLang="zh-CN" dirty="0" smtClean="0"/>
          </a:p>
          <a:p>
            <a:r>
              <a:rPr lang="en-US" altLang="zh-CN" smtClean="0"/>
              <a:t>    4</a:t>
            </a:r>
            <a:r>
              <a:rPr lang="en-US" altLang="zh-CN" dirty="0" smtClean="0"/>
              <a:t>.</a:t>
            </a:r>
            <a:r>
              <a:rPr lang="zh-CN" altLang="en-US" dirty="0" smtClean="0"/>
              <a:t>每次上课之前都要酝酿好自己的情绪。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1.2017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日，习近平总书记在考察中国政法大学时发表的重要讲话中指出，青年时期是培养和训练科学思维方法和思维能力的关键时期，养成了</a:t>
            </a:r>
            <a:r>
              <a:rPr lang="zh-CN" altLang="en-US" sz="1200" b="1" kern="1200" smtClean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cs"/>
              </a:rPr>
              <a:t>历史思维、辩证思维、系统思维、创造思维的习惯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，终身受用。</a:t>
            </a:r>
            <a:endParaRPr lang="en-US" altLang="zh-CN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2.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</a:t>
            </a:r>
            <a:r>
              <a:rPr lang="zh-CN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培养科学思维能力为其思想政治定力固基强柱。</a:t>
            </a:r>
            <a:endParaRPr lang="en-US" altLang="zh-CN" sz="1200" b="1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3.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培养</a:t>
            </a:r>
            <a:r>
              <a:rPr lang="zh-CN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思想政治认识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与培养</a:t>
            </a:r>
            <a:r>
              <a:rPr lang="zh-CN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思想政治人格</a:t>
            </a:r>
            <a:r>
              <a:rPr lang="en-US" altLang="zh-CN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中国政法大学党委书记 石亚军        </a:t>
            </a:r>
            <a:r>
              <a:rPr lang="zh-CN" altLang="en-US" smtClean="0"/>
              <a:t>将认知内化为品格</a:t>
            </a:r>
            <a:endParaRPr lang="zh-CN" alt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4.</a:t>
            </a:r>
            <a:r>
              <a:rPr lang="zh-CN" altLang="en-US" smtClean="0"/>
              <a:t>三个层面是贯通的，互相影响和依存的，不是孤立存在的</a:t>
            </a:r>
            <a:endParaRPr lang="zh-CN" alt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mtClean="0"/>
              <a:t>    5. </a:t>
            </a:r>
            <a:r>
              <a:rPr lang="zh-CN" altLang="en-US" smtClean="0"/>
              <a:t>高校对科学观培养和训练的特殊性。</a:t>
            </a:r>
            <a:endParaRPr lang="en-US" altLang="zh-CN" smtClean="0"/>
          </a:p>
          <a:p>
            <a:r>
              <a:rPr lang="en-US" altLang="zh-CN" baseline="0" smtClean="0"/>
              <a:t>    6.</a:t>
            </a:r>
            <a:r>
              <a:rPr lang="zh-CN" altLang="en-US" smtClean="0"/>
              <a:t>从“四有好老师”的角度解释：理想信念，道德情操（生活态度），扎实学识，仁爱之心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7.</a:t>
            </a:r>
            <a:r>
              <a:rPr lang="zh-CN" altLang="en-US" smtClean="0"/>
              <a:t>十育人途径：可以涉及到</a:t>
            </a:r>
            <a:r>
              <a:rPr lang="en-US" altLang="zh-CN" smtClean="0"/>
              <a:t>6</a:t>
            </a:r>
            <a:r>
              <a:rPr lang="zh-CN" altLang="en-US" smtClean="0"/>
              <a:t>项</a:t>
            </a:r>
            <a:r>
              <a:rPr lang="en-US" altLang="zh-CN" smtClean="0"/>
              <a:t>——</a:t>
            </a:r>
            <a:r>
              <a:rPr lang="zh-CN" altLang="en-US" smtClean="0"/>
              <a:t>课堂，科研，实践，心理，文化，网络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mtClean="0"/>
              <a:t>    </a:t>
            </a:r>
            <a:endParaRPr lang="zh-CN" altLang="en-US" smtClean="0"/>
          </a:p>
          <a:p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第一次默哀有教师带领，以后每次上下课都由同学们自觉进行（小组和个人）。教师是“观察者”和纠正者。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由他律逐渐成为自律行为。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说明：实验室和遗体告别大厅在同一层楼。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主要针对正在实验室上课的学生。告知家属，学生代表致辞（致辞稿被遗捐家属收藏。）。力争每个建制班都要参加一次。（实验员的通知和计划）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仪式简介：铺单，点燃蜡烛，默哀，读感恩卡，献花和感恩卡，鞠躬。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物品准备：提前一周下发感恩卡。提前预定献花。</a:t>
            </a:r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强</a:t>
            </a:r>
            <a:r>
              <a:rPr lang="zh-CN" altLang="en-US" dirty="0" smtClean="0"/>
              <a:t>调“社会资源”对学生的教育作用。</a:t>
            </a:r>
            <a:endParaRPr lang="en-US" altLang="zh-CN" dirty="0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现</a:t>
            </a:r>
            <a:r>
              <a:rPr lang="zh-CN" altLang="en-US" dirty="0" smtClean="0"/>
              <a:t>在已经由课程和教研室行为，扩展为导师团和学校的活动项目，入学教育和毕业季活动设计。</a:t>
            </a:r>
            <a:endParaRPr lang="en-US" altLang="zh-CN" dirty="0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3.</a:t>
            </a:r>
            <a:r>
              <a:rPr lang="zh-CN" altLang="en-US" smtClean="0"/>
              <a:t>每</a:t>
            </a:r>
            <a:r>
              <a:rPr lang="zh-CN" altLang="en-US" dirty="0" smtClean="0"/>
              <a:t>个活动，都会在学生的某些文字中留下回忆的痕迹。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上</a:t>
            </a:r>
            <a:r>
              <a:rPr lang="zh-CN" altLang="en-US" dirty="0" smtClean="0"/>
              <a:t>课时的仪式是“</a:t>
            </a:r>
            <a:r>
              <a:rPr lang="zh-CN" altLang="en-US" smtClean="0"/>
              <a:t>凝重、肃穆”</a:t>
            </a:r>
            <a:r>
              <a:rPr lang="zh-CN" altLang="en-US" dirty="0" smtClean="0"/>
              <a:t>的氛围。但是课</a:t>
            </a:r>
            <a:r>
              <a:rPr lang="zh-CN" altLang="en-US" smtClean="0"/>
              <a:t>外的接触场景则</a:t>
            </a:r>
            <a:r>
              <a:rPr lang="zh-CN" altLang="en-US" dirty="0" smtClean="0"/>
              <a:t>是轻松</a:t>
            </a:r>
            <a:r>
              <a:rPr lang="zh-CN" altLang="en-US" smtClean="0"/>
              <a:t>的。</a:t>
            </a:r>
            <a:endParaRPr lang="en-US" altLang="zh-CN" smtClean="0"/>
          </a:p>
          <a:p>
            <a:r>
              <a:rPr lang="en-US" altLang="zh-CN" smtClean="0"/>
              <a:t>    2.</a:t>
            </a:r>
            <a:r>
              <a:rPr lang="zh-CN" altLang="en-US" smtClean="0"/>
              <a:t>让学生体验：这个人群生活理念和态度，对学生的影响，形成反差后的心理效应。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亲</a:t>
            </a:r>
            <a:r>
              <a:rPr lang="zh-CN" altLang="en-US" dirty="0" smtClean="0"/>
              <a:t>自听到他们的真心话</a:t>
            </a:r>
            <a:r>
              <a:rPr lang="zh-CN" altLang="en-US" smtClean="0"/>
              <a:t>语。学生可以问及任何问题。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可以听到类似“你们可以在我身上切千刀万刀，为的是以后不要在病人身上切错一刀。”的语言。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3.</a:t>
            </a:r>
            <a:r>
              <a:rPr lang="zh-CN" altLang="en-US" smtClean="0"/>
              <a:t>一般涉及到的话题：为何要捐献，家人的意见和情感，对当代医患关系的看法，对医学生的期望，等。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出</a:t>
            </a:r>
            <a:r>
              <a:rPr lang="zh-CN" altLang="en-US" dirty="0" smtClean="0"/>
              <a:t>动的人员</a:t>
            </a:r>
            <a:r>
              <a:rPr lang="zh-CN" altLang="en-US" smtClean="0"/>
              <a:t>简介：教研室全体教师，遗体捐献服务部同学，某班级的团支部，学校领导，红会领导，遗体捐献登记者。</a:t>
            </a:r>
            <a:endParaRPr lang="en-US" altLang="zh-CN" smtClean="0"/>
          </a:p>
          <a:p>
            <a:r>
              <a:rPr lang="zh-CN" altLang="en-US" smtClean="0"/>
              <a:t>宣</a:t>
            </a:r>
            <a:r>
              <a:rPr lang="zh-CN" altLang="en-US" dirty="0" smtClean="0"/>
              <a:t>传效应。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青浦福寿园的一角“遗体器官捐献者纪念园”。每年的</a:t>
            </a:r>
            <a:r>
              <a:rPr lang="en-US" altLang="zh-CN" smtClean="0"/>
              <a:t>3.1</a:t>
            </a:r>
            <a:r>
              <a:rPr lang="zh-CN" altLang="en-US" smtClean="0"/>
              <a:t>日（现在已经改为“周”了）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教研室环</a:t>
            </a:r>
            <a:r>
              <a:rPr lang="zh-CN" altLang="en-US" dirty="0" smtClean="0"/>
              <a:t>境建设的四个方</a:t>
            </a:r>
            <a:r>
              <a:rPr lang="zh-CN" altLang="en-US" smtClean="0"/>
              <a:t>面：</a:t>
            </a:r>
            <a:endParaRPr lang="en-US" altLang="zh-CN" smtClean="0"/>
          </a:p>
          <a:p>
            <a:r>
              <a:rPr lang="zh-CN" altLang="en-US" smtClean="0"/>
              <a:t>学术</a:t>
            </a:r>
            <a:r>
              <a:rPr lang="en-US" altLang="zh-CN" smtClean="0"/>
              <a:t>——</a:t>
            </a:r>
            <a:r>
              <a:rPr lang="zh-CN" altLang="en-US" smtClean="0"/>
              <a:t>教学、科研，包括学生的学习园地</a:t>
            </a:r>
            <a:endParaRPr lang="en-US" altLang="zh-CN" smtClean="0"/>
          </a:p>
          <a:p>
            <a:r>
              <a:rPr lang="zh-CN" altLang="en-US" smtClean="0"/>
              <a:t>传承</a:t>
            </a:r>
            <a:r>
              <a:rPr lang="en-US" altLang="zh-CN" smtClean="0"/>
              <a:t>——</a:t>
            </a:r>
            <a:r>
              <a:rPr lang="zh-CN" altLang="en-US" smtClean="0"/>
              <a:t>致敬解剖教研室的老前辈（照片）和现在的教师生活、工作情景（照片）</a:t>
            </a:r>
            <a:endParaRPr lang="en-US" altLang="zh-CN" smtClean="0"/>
          </a:p>
          <a:p>
            <a:r>
              <a:rPr lang="zh-CN" altLang="en-US" smtClean="0"/>
              <a:t>艺术</a:t>
            </a:r>
            <a:r>
              <a:rPr lang="en-US" altLang="zh-CN" smtClean="0"/>
              <a:t>——</a:t>
            </a:r>
            <a:r>
              <a:rPr lang="zh-CN" altLang="en-US" smtClean="0"/>
              <a:t>环境色调，油画，艺术照片和配诗，书架，绿化，灯光等。</a:t>
            </a:r>
            <a:endParaRPr lang="en-US" altLang="zh-CN" smtClean="0"/>
          </a:p>
          <a:p>
            <a:r>
              <a:rPr lang="zh-CN" altLang="en-US" smtClean="0"/>
              <a:t>遗</a:t>
            </a:r>
            <a:r>
              <a:rPr lang="zh-CN" altLang="en-US" dirty="0" smtClean="0"/>
              <a:t>体捐献</a:t>
            </a:r>
            <a:r>
              <a:rPr lang="zh-CN" altLang="en-US" smtClean="0"/>
              <a:t>文化</a:t>
            </a:r>
            <a:r>
              <a:rPr lang="en-US" altLang="zh-CN" smtClean="0"/>
              <a:t>——</a:t>
            </a:r>
            <a:r>
              <a:rPr lang="zh-CN" altLang="en-US" smtClean="0"/>
              <a:t>最为突出的教研室文化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mtClean="0"/>
              <a:t>1.</a:t>
            </a:r>
            <a:r>
              <a:rPr lang="zh-CN" altLang="en-US" smtClean="0"/>
              <a:t>走</a:t>
            </a:r>
            <a:r>
              <a:rPr lang="zh-CN" altLang="en-US" dirty="0" smtClean="0"/>
              <a:t>廊包括了遗体捐献告</a:t>
            </a:r>
            <a:r>
              <a:rPr lang="zh-CN" altLang="en-US" smtClean="0"/>
              <a:t>别厅，家属休息室。师生活动情况照片，学生的心得体会，遗体捐献者的遗愿。油画，绿色植物，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mtClean="0"/>
              <a:t>2.</a:t>
            </a:r>
            <a:r>
              <a:rPr lang="zh-CN" altLang="en-US" smtClean="0"/>
              <a:t>孙志幻同学带</a:t>
            </a:r>
            <a:r>
              <a:rPr lang="zh-CN" altLang="en-US" dirty="0" smtClean="0"/>
              <a:t>留学生参观的故事。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各位捐献者的简介和愿望（期盼在母校当老师的在校研究生徐欣毅，在有限的生命中努力工作的陈海新，镜面人的袁老师，</a:t>
            </a:r>
            <a:r>
              <a:rPr lang="en-US" altLang="zh-CN" smtClean="0"/>
              <a:t>24</a:t>
            </a:r>
            <a:r>
              <a:rPr lang="zh-CN" altLang="en-US" smtClean="0"/>
              <a:t>年入党的许德良副院长，全国劳模奚九一，普通职工）。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围</a:t>
            </a:r>
            <a:r>
              <a:rPr lang="zh-CN" altLang="en-US" dirty="0" smtClean="0"/>
              <a:t>绕纪念园设计和开展相应的活动：课程前后，清明节，新生入学，毕业季活</a:t>
            </a:r>
            <a:r>
              <a:rPr lang="zh-CN" altLang="en-US" smtClean="0"/>
              <a:t>动。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培养学生“生命教育讲解员”团队。</a:t>
            </a:r>
            <a:endParaRPr lang="en-US" altLang="zh-CN" dirty="0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3.</a:t>
            </a:r>
            <a:r>
              <a:rPr lang="zh-CN" altLang="en-US" smtClean="0"/>
              <a:t>各</a:t>
            </a:r>
            <a:r>
              <a:rPr lang="zh-CN" altLang="en-US" dirty="0" smtClean="0"/>
              <a:t>种仪式和活动形成文化现象，在参与中产生情感（及其叠加效应），达到：情感的感染功能，迁移功能和动力功能。（心理学依据）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将自己的感恩卡上传。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1.《</a:t>
            </a:r>
            <a:r>
              <a:rPr lang="zh-CN" altLang="en-US" smtClean="0"/>
              <a:t>心路</a:t>
            </a:r>
            <a:r>
              <a:rPr lang="en-US" altLang="zh-CN" smtClean="0"/>
              <a:t>》</a:t>
            </a:r>
            <a:r>
              <a:rPr lang="zh-CN" altLang="en-US" smtClean="0"/>
              <a:t>的来源：学生实验报告中的心得体会，“原汁原味”地客观性呈现。</a:t>
            </a:r>
            <a:endParaRPr lang="en-US" altLang="zh-CN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2.《</a:t>
            </a:r>
            <a:r>
              <a:rPr lang="zh-CN" altLang="en-US" smtClean="0"/>
              <a:t>心路</a:t>
            </a:r>
            <a:r>
              <a:rPr lang="en-US" altLang="zh-CN" smtClean="0"/>
              <a:t>》</a:t>
            </a:r>
            <a:r>
              <a:rPr lang="zh-CN" altLang="en-US" smtClean="0"/>
              <a:t>的</a:t>
            </a:r>
            <a:r>
              <a:rPr lang="zh-CN" altLang="en-US" dirty="0" smtClean="0"/>
              <a:t>效益简介：对学生、咨询者、登记者、家属、对外宣传和影响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    </a:t>
            </a:r>
            <a:r>
              <a:rPr lang="en-US" altLang="zh-CN" smtClean="0"/>
              <a:t>3.</a:t>
            </a:r>
            <a:r>
              <a:rPr lang="zh-CN" altLang="en-US" smtClean="0"/>
              <a:t>康</a:t>
            </a:r>
            <a:r>
              <a:rPr lang="zh-CN" altLang="en-US" dirty="0" smtClean="0"/>
              <a:t>复医</a:t>
            </a:r>
            <a:r>
              <a:rPr lang="zh-CN" altLang="en-US" smtClean="0"/>
              <a:t>学院国际专业认证例子。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mtClean="0"/>
              <a:t>1.</a:t>
            </a:r>
            <a:r>
              <a:rPr lang="zh-CN" altLang="en-US" smtClean="0"/>
              <a:t>每年的清明节，医学院校的活动推文中，常常可以见到这句话。对学生的激励作用。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就是价值观“感恩，敬畏，责任”的最好诠释。</a:t>
            </a: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105BE0E-7766-42CA-870A-14609778295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    1.</a:t>
            </a:r>
            <a:r>
              <a:rPr lang="zh-CN" altLang="en-US" smtClean="0"/>
              <a:t>突出：资</a:t>
            </a:r>
            <a:r>
              <a:rPr lang="zh-CN" altLang="en-US" dirty="0" smtClean="0"/>
              <a:t>料来源（非要求</a:t>
            </a:r>
            <a:r>
              <a:rPr lang="zh-CN" altLang="en-US" smtClean="0"/>
              <a:t>性的，客观性）。行</a:t>
            </a:r>
            <a:r>
              <a:rPr lang="zh-CN" altLang="en-US" dirty="0" smtClean="0"/>
              <a:t>为学观察的介</a:t>
            </a:r>
            <a:r>
              <a:rPr lang="zh-CN" altLang="en-US" smtClean="0"/>
              <a:t>绍。各</a:t>
            </a:r>
            <a:r>
              <a:rPr lang="zh-CN" altLang="en-US" dirty="0" smtClean="0"/>
              <a:t>种表格的呈现（超链</a:t>
            </a:r>
            <a:r>
              <a:rPr lang="zh-CN" altLang="en-US" smtClean="0"/>
              <a:t>接）。资</a:t>
            </a:r>
            <a:r>
              <a:rPr lang="zh-CN" altLang="en-US" dirty="0" smtClean="0"/>
              <a:t>料在质性评价中的作用和有效</a:t>
            </a:r>
            <a:r>
              <a:rPr lang="zh-CN" altLang="en-US" smtClean="0"/>
              <a:t>性。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从中可以看得出，我们教师做好专业课程思政工作的“底气，信心，感动，成就感”的结合。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    </a:t>
            </a:r>
            <a:r>
              <a:rPr lang="en-US" altLang="zh-CN" smtClean="0"/>
              <a:t>1.</a:t>
            </a:r>
            <a:r>
              <a:rPr lang="zh-CN" altLang="en-US" smtClean="0"/>
              <a:t>也有许多其他课程老师说：融入德育后，使教学内容丰富了，内涵加深了，自己教得“过瘾”，学生学习积极性提高。</a:t>
            </a:r>
            <a:endParaRPr lang="en-US" altLang="zh-CN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2.</a:t>
            </a:r>
            <a:r>
              <a:rPr lang="zh-CN" altLang="en-US" smtClean="0"/>
              <a:t>行为学研究的局限性。教师们准确的感觉。</a:t>
            </a: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105BE0E-7766-42CA-870A-14609778295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mtClean="0"/>
              <a:t>1.</a:t>
            </a:r>
            <a:r>
              <a:rPr lang="zh-CN" altLang="en-US" smtClean="0"/>
              <a:t>在做学生思政工作的同时，也在做社会工作（高校的文化引领作用），在市红会的介绍和推广。上海模式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社会资源：捐献登记者及其家属，市红会，各区红会，社会自愿者团体。  </a:t>
            </a:r>
            <a:endParaRPr lang="en-US" altLang="zh-CN" smtClean="0"/>
          </a:p>
          <a:p>
            <a:r>
              <a:rPr lang="en-US" altLang="zh-CN" smtClean="0"/>
              <a:t>3.</a:t>
            </a:r>
            <a:r>
              <a:rPr lang="zh-CN" altLang="en-US" smtClean="0"/>
              <a:t>与课程融合的方式多样。我们是仪式融合与流程融合。</a:t>
            </a:r>
            <a:endParaRPr lang="en-US" altLang="zh-CN" smtClean="0"/>
          </a:p>
          <a:p>
            <a:r>
              <a:rPr lang="en-US" altLang="zh-CN" smtClean="0"/>
              <a:t>4.</a:t>
            </a:r>
            <a:r>
              <a:rPr lang="zh-CN" altLang="en-US" smtClean="0"/>
              <a:t>以此带动科学素质的养成。</a:t>
            </a: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00E548D-78C2-4981-8C5E-70D3977C7CE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体会：</a:t>
            </a:r>
            <a:r>
              <a:rPr lang="en-US" altLang="zh-CN" dirty="0" smtClean="0"/>
              <a:t>1.</a:t>
            </a:r>
            <a:r>
              <a:rPr lang="zh-CN" altLang="en-US" smtClean="0"/>
              <a:t>用心思考，用心去做。</a:t>
            </a:r>
            <a:endParaRPr lang="en-US" altLang="zh-CN" smtClean="0"/>
          </a:p>
          <a:p>
            <a:r>
              <a:rPr lang="en-US" altLang="zh-CN" baseline="0" smtClean="0"/>
              <a:t>          </a:t>
            </a:r>
            <a:r>
              <a:rPr lang="en-US" altLang="zh-CN" smtClean="0"/>
              <a:t>2.</a:t>
            </a:r>
            <a:r>
              <a:rPr lang="zh-CN" altLang="en-US" smtClean="0"/>
              <a:t>来源于去处：教学经验总结与</a:t>
            </a:r>
            <a:r>
              <a:rPr lang="zh-CN" altLang="en-US" dirty="0" smtClean="0"/>
              <a:t>反思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探索式实践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总结经验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教研室推广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形成教研室文化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所谓“平台”建构，即教学过程设计。在原来的教学流程和内容中加入“融入”的思政元</a:t>
            </a:r>
            <a:r>
              <a:rPr lang="zh-CN" altLang="en-US" smtClean="0"/>
              <a:t>素。</a:t>
            </a:r>
            <a:endParaRPr lang="en-US" altLang="zh-CN" smtClean="0"/>
          </a:p>
          <a:p>
            <a:pPr algn="l"/>
            <a:r>
              <a:rPr lang="zh-CN" altLang="en-US" smtClean="0"/>
              <a:t>所谓“核心枢纽”不是单独存在的，应该是反映在其他四个环节中的。</a:t>
            </a: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23BB-3132-41AE-8865-7B7CA0BDB7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ln>
            <a:miter/>
          </a:ln>
        </p:spPr>
        <p:txBody>
          <a:bodyPr lIns="68580" tIns="34290" rIns="68580" bIns="34290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79EB0-3659-44DB-AE7D-36F7A5744F5C}" type="datetime1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ln>
            <a:miter/>
          </a:ln>
        </p:spPr>
        <p:txBody>
          <a:bodyPr lIns="68580" tIns="34290" rIns="68580" bIns="34290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A272FBD5-3F75-45D1-ABFD-44A9E90C5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73-F166-4072-9950-83A47A3AD5E3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7844" y="176893"/>
            <a:ext cx="8828314" cy="4789715"/>
          </a:xfrm>
          <a:prstGeom prst="rect">
            <a:avLst/>
          </a:prstGeom>
          <a:solidFill>
            <a:srgbClr val="F5F5F5">
              <a:alpha val="50000"/>
            </a:srgbClr>
          </a:solidFill>
          <a:ln w="6350">
            <a:solidFill>
              <a:srgbClr val="5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A272FBD5-3F75-45D1-ABFD-44A9E90C5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73-F166-4072-9950-83A47A3AD5E3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7844" y="176893"/>
            <a:ext cx="8828314" cy="4789715"/>
          </a:xfrm>
          <a:prstGeom prst="rect">
            <a:avLst/>
          </a:prstGeom>
          <a:solidFill>
            <a:srgbClr val="F5F5F5">
              <a:alpha val="50000"/>
            </a:srgbClr>
          </a:solidFill>
          <a:ln w="6350">
            <a:solidFill>
              <a:srgbClr val="5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400" dirty="0"/>
            </a:fld>
            <a:endParaRPr lang="en-US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hyperlink" Target="&#35299;&#21078;&#23398;&#31532;&#19968;&#35838;&#65288;&#21508;&#29255;&#20869;&#23481;&#35299;&#26512;&#21442;&#32771;&#65289;.docx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接连接符 73"/>
          <p:cNvCxnSpPr/>
          <p:nvPr/>
        </p:nvCxnSpPr>
        <p:spPr>
          <a:xfrm>
            <a:off x="468313" y="1282693"/>
            <a:ext cx="5688013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1763713" y="3143254"/>
            <a:ext cx="6880253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7938" y="974718"/>
            <a:ext cx="468313" cy="668338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62785" y="1500180"/>
            <a:ext cx="381214" cy="2371730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128" name="矩形 1"/>
          <p:cNvSpPr/>
          <p:nvPr/>
        </p:nvSpPr>
        <p:spPr>
          <a:xfrm>
            <a:off x="714348" y="1785932"/>
            <a:ext cx="742955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专业课程融入思政工作的教学设计理念与方法</a:t>
            </a:r>
            <a:endParaRPr lang="zh-CN" altLang="en-US" sz="28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557479" y="3429006"/>
            <a:ext cx="4371975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上海中医药大学   基础医学院  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5" name="Text Box 10"/>
          <p:cNvSpPr txBox="1"/>
          <p:nvPr/>
        </p:nvSpPr>
        <p:spPr>
          <a:xfrm>
            <a:off x="3128983" y="3857634"/>
            <a:ext cx="3293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张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黎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声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2018.12.13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645" y="672465"/>
            <a:ext cx="4041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上海建桥学院交流</a:t>
            </a:r>
            <a:endParaRPr lang="zh-CN" altLang="en-US" sz="200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9750" y="2928940"/>
            <a:ext cx="7929880" cy="15678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价值模块整合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知识模块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重组、广度延伸、深度解读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德育内涵发掘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由一个“知识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思政”点，发展到多个“知识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思政”点</a:t>
            </a:r>
            <a:endParaRPr lang="zh-CN" altLang="en-US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由多个“知识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思政”点，形成一条“思政线”</a:t>
            </a:r>
            <a:endParaRPr lang="zh-CN" altLang="en-US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由多条“思政线”，形成一个“思政面”，与专业理论和知识融为一体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101202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专业课程思政内容的选择和融入路径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1714494"/>
            <a:ext cx="7929618" cy="1071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）从知识点中发掘思政元素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知识的来源和发展、技术应用、产业与市场、与社会生活的关系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知识内涵的价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观、哲学、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、思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维、逻辑、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发掘专业课程中的思政元素</a:t>
            </a:r>
            <a:endParaRPr lang="zh-CN" altLang="zh-CN" sz="20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7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专业课程思政内容的选择和融入路径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对专业课程内容进行拓展</a:t>
            </a:r>
            <a:endParaRPr lang="zh-CN" altLang="zh-CN" sz="20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1643056"/>
            <a:ext cx="7929618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发掘教学内容中所蕴含的哲学思想与元素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认识论、方法论、自然辩证法的思路和方法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思维方式（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历史思维，辩证思维，系统思维，创新思维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）的启发与建立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910" y="2780364"/>
            <a:ext cx="792961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）讲故事的形式：（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从中发掘价值观）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 ，大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师成长道路 ，学科发展史，教师个人的经历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910" y="3643320"/>
            <a:ext cx="7929618" cy="9195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）失败的教训，警示性的问题：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多维度分析原因（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术、道、德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，主客观原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因）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对学生心理和情感的影响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专业课程思政内容的选择和融入路径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10" y="2802998"/>
            <a:ext cx="7929618" cy="7048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）以针对性问题为线索：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提出当前热点问题和难点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解决办法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要呈现的价值观和思维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对教科书内容进行拓展</a:t>
            </a:r>
            <a:endParaRPr lang="zh-CN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910" y="1857940"/>
            <a:ext cx="7929618" cy="785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“反面教材”的应用：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剖析“流言”，思考和比较，提高辨识能力和社会责任意识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3657570"/>
            <a:ext cx="7929618" cy="71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）教学材料选择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（外语）：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中国元素，中国的事情，中国的政策、意识、文化。价值观追求。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专业课程思政内容的选择和融入路径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910" y="1851670"/>
            <a:ext cx="7929618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）实验课程中蕴含的思政元素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验课是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思政元素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承载量最大、项目最多、频度最大的承载体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制度敬畏与自觉遵守，环保，生命，客观、严谨、细致的科学观训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练，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队协作，发现与质疑，探索，创新思维。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910" y="3291830"/>
            <a:ext cx="792961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/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）制定与课程相关的制度、规范，仪式、教学流程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60" y="987574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680" y="987574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1357304"/>
            <a:ext cx="8215370" cy="264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1.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多元化的教学方法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讲：教师课堂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</a:t>
            </a:r>
            <a:endParaRPr lang="en-US" altLang="zh-CN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查：学生查阅资料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做：社会实践，调研。课件，微视频，数字故事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演：学生课堂、演讲。编剧、演出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论：论文、讨论、辩论、论坛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8926" y="2000246"/>
            <a:ext cx="277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（能否让学生上讲台？）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596" y="1214428"/>
            <a:ext cx="8215370" cy="1428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2. 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组织和引导学生积极参与和体验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几乎每个课题项目都有这样的方法设计 ！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课程思政实施的基础：实践性、活动性。主动性、参与性。情感性、体验性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德育的促进：侧重于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情感体验和行为锻炼</a:t>
            </a:r>
            <a:endParaRPr lang="zh-CN" altLang="en-US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625" y="3000375"/>
            <a:ext cx="8215630" cy="1285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3.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拓展教学时间与空间 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三个结合：课堂内外，学校内外，线上线下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学生的学习时间安排与大学生增负问题</a:t>
            </a:r>
            <a:endParaRPr lang="zh-CN" altLang="en-US" sz="1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1142990"/>
            <a:ext cx="8215370" cy="1428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4</a:t>
            </a:r>
            <a:r>
              <a:rPr lang="en-US" altLang="zh-CN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人力资源应用</a:t>
            </a:r>
            <a:endParaRPr lang="en-US" altLang="zh-CN" sz="2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知名教授、大师、专家讲课： 宏观与微观，视野与战略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学生的期待值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多学缘结构专家参与教学活动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2857502"/>
            <a:ext cx="8215370" cy="1571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5. 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将同类的系列课程做成新的“模式”（如体育）</a:t>
            </a:r>
            <a:endParaRPr lang="zh-CN" altLang="en-US" sz="2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各体育“项目”的教学、训练、比赛中的思政元素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各体育“项目”本身蕴含的文化发掘及其扩展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体育课程给学生带来的课堂以外收获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1285866"/>
            <a:ext cx="8215370" cy="27860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6.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已经成熟的“教学模式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”中融入思政相关问题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PBL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（以问题为中心）：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德育融入</a:t>
            </a:r>
            <a:r>
              <a:rPr lang="en-US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PBL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教学法在中基课程的实践与探究</a:t>
            </a:r>
            <a:endParaRPr lang="zh-CN" altLang="en-US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TPSR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（个人和社会责任教学）：</a:t>
            </a:r>
            <a:r>
              <a:rPr lang="en-US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TPSR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视角下德育融入啦啦操的教学策略</a:t>
            </a:r>
            <a:endParaRPr lang="zh-CN" altLang="en-US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PEO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（人－环境－作业）：</a:t>
            </a:r>
            <a:r>
              <a:rPr lang="en-US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PEO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模式辐射临床带教质量及学生德育目标的实现</a:t>
            </a:r>
            <a:endParaRPr lang="zh-CN" altLang="en-US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（标准化病人）：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对医患沟通能力和医学人文精神培养的研究</a:t>
            </a:r>
            <a:endParaRPr lang="zh-CN" altLang="en-US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巴林特小组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巴林特小组培训模式在培养实习护生积极职业态度中的应用研究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endParaRPr lang="zh-CN" altLang="en-US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928676"/>
            <a:ext cx="8215370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课程评价与反馈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评价意识和评价技术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2000246"/>
            <a:ext cx="8215370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8. 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社会资源的发掘和应用 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校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企合作，社会实践基地，企业家，社区体验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596" y="3143254"/>
            <a:ext cx="8215370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9.  </a:t>
            </a:r>
            <a:r>
              <a:rPr lang="zh-CN" altLang="en-US" sz="2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网络应用 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线上与线下相结合，</a:t>
            </a:r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推送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开展专业课程思政的方法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916239" y="1571619"/>
            <a:ext cx="3155960" cy="292895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43241" y="3041636"/>
            <a:ext cx="1785950" cy="36933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专业知识和理论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71472" y="2714626"/>
            <a:ext cx="1500198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课程思政</a:t>
            </a:r>
            <a:endParaRPr lang="en-US" altLang="zh-CN" sz="20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理念和目的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29256" y="2285998"/>
            <a:ext cx="500066" cy="161582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endParaRPr lang="en-US" altLang="zh-CN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714744" y="1785932"/>
            <a:ext cx="1362772" cy="34163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思政目标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071670" y="3143254"/>
            <a:ext cx="785818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429520" y="2814582"/>
            <a:ext cx="9027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  价</a:t>
            </a:r>
            <a:endParaRPr lang="zh-CN" altLang="en-US" sz="20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6215073" y="2928941"/>
            <a:ext cx="1143006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68312" y="785800"/>
            <a:ext cx="5879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smtClean="0">
                <a:latin typeface="Arial" panose="020B0604020202020204" pitchFamily="34" charset="0"/>
                <a:ea typeface="黑体" panose="02010600030101010101" pitchFamily="49" charset="-122"/>
              </a:rPr>
              <a:t>课程思政教学设计的  “模</a:t>
            </a:r>
            <a:r>
              <a:rPr lang="zh-CN" altLang="en-US" sz="2400" b="1">
                <a:latin typeface="Arial" panose="020B0604020202020204" pitchFamily="34" charset="0"/>
                <a:ea typeface="黑体" panose="02010600030101010101" pitchFamily="49" charset="-122"/>
              </a:rPr>
              <a:t>型 ”</a:t>
            </a:r>
            <a:endParaRPr lang="zh-CN" altLang="en-US" sz="2400" b="1"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 bldLvl="0" animBg="1"/>
      <p:bldP spid="16" grpId="0" bldLvl="0" animBg="1"/>
      <p:bldP spid="17" grpId="0" bldLvl="0" animBg="1"/>
      <p:bldP spid="18" grpId="0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1"/>
          <p:cNvGrpSpPr/>
          <p:nvPr/>
        </p:nvGrpSpPr>
        <p:grpSpPr>
          <a:xfrm>
            <a:off x="500034" y="1707654"/>
            <a:ext cx="8143931" cy="1535112"/>
            <a:chOff x="2311400" y="1634463"/>
            <a:chExt cx="4249307" cy="1534187"/>
          </a:xfrm>
        </p:grpSpPr>
        <p:sp>
          <p:nvSpPr>
            <p:cNvPr id="2" name="直接连接符 6"/>
            <p:cNvSpPr>
              <a:spLocks noChangeShapeType="1"/>
            </p:cNvSpPr>
            <p:nvPr/>
          </p:nvSpPr>
          <p:spPr bwMode="auto">
            <a:xfrm>
              <a:off x="2311400" y="3167064"/>
              <a:ext cx="4249307" cy="1586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直接连接符 7"/>
            <p:cNvSpPr>
              <a:spLocks noChangeShapeType="1"/>
            </p:cNvSpPr>
            <p:nvPr/>
          </p:nvSpPr>
          <p:spPr bwMode="auto">
            <a:xfrm>
              <a:off x="2311400" y="1634463"/>
              <a:ext cx="4249307" cy="1586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39972" y="1851819"/>
              <a:ext cx="1052392" cy="504521"/>
            </a:xfrm>
            <a:prstGeom prst="rect">
              <a:avLst/>
            </a:prstGeom>
            <a:solidFill>
              <a:srgbClr val="9D1F33"/>
            </a:solidFill>
            <a:ln w="19050"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PART  </a:t>
              </a: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38879" y="2355248"/>
              <a:ext cx="878936" cy="62668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</a:t>
              </a:r>
              <a:r>
                <a:rPr lang="zh-CN" altLang="en-US" sz="2600" b="1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kumimoji="0" lang="zh-CN" altLang="en-US" sz="2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部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4763"/>
            <a:ext cx="9144000" cy="709599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8926" y="1857370"/>
            <a:ext cx="5643602" cy="10652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/>
            <a:r>
              <a:rPr lang="zh-CN" altLang="en-US" sz="28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课程思政的“概念与内涵”</a:t>
            </a:r>
            <a:endParaRPr lang="zh-CN" altLang="en-US" sz="28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00166" y="68031"/>
            <a:ext cx="571504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专业课程融入思政工作的教学设计理念与方法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01202" y="71420"/>
            <a:ext cx="43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课程思政的  “基因植入式 ”模型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1472" y="928676"/>
            <a:ext cx="3571900" cy="2862322"/>
          </a:xfrm>
          <a:prstGeom prst="rect">
            <a:avLst/>
          </a:prstGeom>
          <a:solidFill>
            <a:srgbClr val="DDDDDD"/>
          </a:solidFill>
          <a:ln w="9525"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indent="304800"/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在一条</a:t>
            </a:r>
            <a:r>
              <a:rPr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</a:t>
            </a:r>
            <a:r>
              <a:rPr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</a:t>
            </a:r>
            <a:endParaRPr lang="en-US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r>
              <a: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嵌入</a:t>
            </a:r>
            <a:r>
              <a:rPr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基因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序列片</a:t>
            </a:r>
            <a:r>
              <a:rPr lang="zh-CN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段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r>
              <a:rPr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表达一种</a:t>
            </a:r>
            <a:r>
              <a:rPr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酶蛋白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（功能蛋白）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 lang="zh-CN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/>
            <a:r>
              <a:rPr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对机体代谢的</a:t>
            </a:r>
            <a:r>
              <a:rPr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催化作用</a:t>
            </a:r>
            <a:endParaRPr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4876" y="928676"/>
            <a:ext cx="3786213" cy="2862322"/>
          </a:xfrm>
          <a:prstGeom prst="rect">
            <a:avLst/>
          </a:prstGeom>
          <a:solidFill>
            <a:srgbClr val="DDDDDD"/>
          </a:solidFill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304800" algn="l"/>
            <a:r>
              <a:rPr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专业课程</a:t>
            </a:r>
            <a:r>
              <a:rPr sz="18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的理论和知识体系</a:t>
            </a:r>
            <a:endParaRPr lang="en-US" sz="18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r>
              <a:rPr lang="zh-CN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融合</a:t>
            </a:r>
            <a:r>
              <a:rPr sz="18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专业课程相关的</a:t>
            </a:r>
            <a:r>
              <a:rPr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思政元素</a:t>
            </a:r>
            <a:endParaRPr lang="en-US" sz="18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r>
              <a:rPr sz="18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课程思政元素</a:t>
            </a:r>
            <a:r>
              <a:rPr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内化</a:t>
            </a:r>
            <a:r>
              <a:rPr sz="18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的结果</a:t>
            </a:r>
            <a:endParaRPr lang="en-US" sz="18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l"/>
            <a:r>
              <a:rPr sz="18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课程思政所带给</a:t>
            </a:r>
            <a:r>
              <a:rPr sz="1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学生的变化</a:t>
            </a:r>
            <a:endParaRPr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9124" y="4202682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/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教育教学思想，教师引导，教学环境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1322" y="4202682"/>
            <a:ext cx="348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/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连接酶，调控因子，诱导因素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rot="5400000" flipH="1" flipV="1">
            <a:off x="2072464" y="3999716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6428594" y="3998922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1785520" y="1499783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>
            <a:off x="1786315" y="2357039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5400000">
            <a:off x="1786315" y="3142857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5400000">
            <a:off x="6356758" y="1499783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6357553" y="2357039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5400000">
            <a:off x="6357553" y="3142857"/>
            <a:ext cx="28575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" grpId="0" animBg="1" build="allAtOnce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0100" y="1723614"/>
            <a:ext cx="7143800" cy="5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能够引起学生的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情感共鸣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0100" y="2371686"/>
            <a:ext cx="7143800" cy="5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能够有效地激励学生产生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学习内动力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0100" y="1071552"/>
            <a:ext cx="7143800" cy="5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学生能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自然接受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，认为就是课程的一部分。 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0100" y="3019758"/>
            <a:ext cx="7143800" cy="5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能够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有效促进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学生对课程知识的理解、掌握、拓展与深化。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31" name="矩形 30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101202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六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思政目标与专业课程的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融合的“标准”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07704" y="378619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要像盐溶于汤中</a:t>
            </a:r>
            <a:endParaRPr lang="en-US" altLang="zh-CN" smtClean="0">
              <a:solidFill>
                <a:srgbClr val="9D1F3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要产生化学反应，不要物理焊接，更不要堆砌</a:t>
            </a:r>
            <a:endParaRPr lang="en-US" altLang="zh-CN" smtClean="0">
              <a:solidFill>
                <a:srgbClr val="9D1F3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1357304"/>
            <a:ext cx="7929618" cy="642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专业课程思政的“片段化”和“系统化</a:t>
            </a:r>
            <a:endParaRPr lang="en-US" altLang="zh-CN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910" y="2214560"/>
            <a:ext cx="7929618" cy="1079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 startAt="2"/>
            </a:pP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课程思政的育人目的</a:t>
            </a:r>
            <a:endParaRPr lang="en-US" altLang="zh-CN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使课程思政目标</a:t>
            </a:r>
            <a:r>
              <a:rPr lang="zh-CN" altLang="en-US" sz="16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回归生活态度，回归“四个自信”</a:t>
            </a:r>
            <a:endParaRPr lang="en-US" altLang="zh-CN" sz="16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责任与担当，如何做人，如何做事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几个问题探索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910" y="3571882"/>
            <a:ext cx="792961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教师的引导作用：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育德意识和育德能力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接连接符 73"/>
          <p:cNvCxnSpPr/>
          <p:nvPr/>
        </p:nvCxnSpPr>
        <p:spPr>
          <a:xfrm flipV="1">
            <a:off x="468313" y="1571618"/>
            <a:ext cx="6175389" cy="1270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1619672" y="3143254"/>
            <a:ext cx="7024294" cy="5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7938" y="1276350"/>
            <a:ext cx="468313" cy="668338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18452" y="1276350"/>
            <a:ext cx="425547" cy="2509846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896" name="矩形 1"/>
          <p:cNvSpPr/>
          <p:nvPr/>
        </p:nvSpPr>
        <p:spPr>
          <a:xfrm>
            <a:off x="1714480" y="1928808"/>
            <a:ext cx="5681662" cy="8254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b="1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</a:t>
            </a:r>
            <a:r>
              <a:rPr lang="zh-CN" altLang="en-US" sz="36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</a:t>
            </a:r>
            <a:endParaRPr lang="zh-CN" altLang="en-US" sz="36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422" y="3429006"/>
            <a:ext cx="437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上海中医药大学  基础医学院   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908988" y="3857634"/>
            <a:ext cx="3293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张黎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  <a:endParaRPr lang="en-US" altLang="zh-CN" sz="1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16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2018.12.13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645" y="672465"/>
            <a:ext cx="4041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上海建桥学院交流</a:t>
            </a:r>
            <a:endParaRPr lang="zh-CN" altLang="en-US" sz="200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48" y="1779662"/>
            <a:ext cx="7715304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600"/>
              </a:lnSpc>
            </a:pP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制度引导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：专业课程的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专有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规矩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”，“任务”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情景创设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文化和情感（虚拟的，故事的，教学环境），实践</a:t>
            </a:r>
            <a:endParaRPr lang="zh-CN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导向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：高层次的问题设置（应用性，评价性）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评价导向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价值判断与导向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，情感，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术、道、德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”因素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引导方式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如何引导学生积极参与和体验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7704" y="397184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教师的引导是促进学生积极参与的关键环节</a:t>
            </a:r>
            <a:endParaRPr lang="en-US" altLang="zh-CN" dirty="0" smtClean="0">
              <a:solidFill>
                <a:srgbClr val="9D1F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7744" y="3429006"/>
            <a:ext cx="4804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教师的影响力与引导的效果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</a:t>
            </a:r>
            <a:r>
              <a:rPr lang="zh-CN" altLang="zh-CN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的育德意识、能力、经验，</a:t>
            </a:r>
            <a:r>
              <a:rPr lang="zh-CN" altLang="en-US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素养</a:t>
            </a:r>
            <a:endParaRPr lang="en-US" altLang="zh-CN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教师本人在学生心目中的影响力</a:t>
            </a:r>
            <a:endParaRPr lang="en-US" altLang="zh-CN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2976" y="1995686"/>
            <a:ext cx="7000924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执行性引导（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指令与过</a:t>
            </a:r>
            <a:r>
              <a:rPr lang="zh-CN" altLang="en-US" sz="20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“去做”和“如何做”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价值性引导（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揭示与升</a:t>
            </a:r>
            <a:r>
              <a:rPr lang="zh-CN" altLang="en-US" sz="20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华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  </a:t>
            </a:r>
            <a:r>
              <a:rPr lang="zh-CN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广度、深度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、价值观</a:t>
            </a:r>
            <a:r>
              <a:rPr lang="zh-CN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引导类型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如何引导学生积极参与和体验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843558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843558"/>
            <a:ext cx="4046344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评价的对象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068" y="1706514"/>
            <a:ext cx="7789022" cy="1150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对学生的评价</a:t>
            </a:r>
            <a:endParaRPr lang="en-US" altLang="zh-CN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对学生回答问题、评价问题的情况给予评价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对学生思政收获的评价（讨论的贡献度，思维、逻辑、观点输出等）</a:t>
            </a:r>
            <a:endParaRPr lang="zh-CN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八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如何进行评价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4348" y="3071816"/>
            <a:ext cx="7776864" cy="1143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400"/>
              </a:lnSpc>
            </a:pP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对“课题”的评价     </a:t>
            </a:r>
            <a:endParaRPr lang="en-US" altLang="zh-CN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课题及其思政目标完成情况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相关资料</a:t>
            </a:r>
            <a:endParaRPr lang="en-US" altLang="zh-CN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资料获取和积累的敏锐性、及时性和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客观性</a:t>
            </a:r>
            <a:endParaRPr lang="zh-CN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15" grpId="0" bldLvl="0" animBg="1"/>
      <p:bldP spid="1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843558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843558"/>
            <a:ext cx="4046344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zh-CN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zh-CN" altLang="en-US" sz="20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八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如何进行评价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910" y="1571618"/>
            <a:ext cx="7776864" cy="10001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量化评价</a:t>
            </a:r>
            <a:endParaRPr lang="zh-CN" altLang="en-US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对学生的“道德”本身和程度进行“量化评价”的问题</a:t>
            </a:r>
            <a:endParaRPr lang="zh-CN" altLang="en-US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用科学的统计方法，不是简单的算术描述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10" y="2714626"/>
            <a:ext cx="7776864" cy="1071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质性评价</a:t>
            </a:r>
            <a:endParaRPr lang="zh-CN" altLang="en-US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是一种很好很实用的评价技术。</a:t>
            </a:r>
            <a:endParaRPr lang="zh-CN" altLang="en-US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但要注意其必须的技术性环节。</a:t>
            </a:r>
            <a:endParaRPr lang="zh-CN" altLang="en-US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910" y="3929072"/>
            <a:ext cx="7776864" cy="500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行为学观察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与描述（观察指标设定，典型案例的分析）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4" grpId="0" bldLvl="0" animBg="1"/>
      <p:bldP spid="1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843558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843558"/>
            <a:ext cx="4046344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研究和</a:t>
            </a:r>
            <a:r>
              <a:rPr lang="zh-CN" altLang="zh-CN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评价资料来源</a:t>
            </a: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及问题</a:t>
            </a:r>
            <a:endParaRPr lang="zh-CN" altLang="en-US" sz="20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八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如何进行评价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910" y="2000246"/>
            <a:ext cx="7776864" cy="1785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学生的心得体会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：多为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任务性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。（资料的客观性）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教学过程的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敏锐度和及时性。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问卷和量表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：设计时存在比较明显的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价值取向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，非中性的。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察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主观性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较强，容易受教师本身对研究对象期望值的影响。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1142990"/>
            <a:ext cx="8358246" cy="3143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整体战略层面的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，系列保障（制度，经费，环境）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课题立项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规划和预算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鼓励申报课题，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校级与院级课题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培育课程思政“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”，教师发展促进计划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中期汇报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和检查。抓典型，抓案例，抓宣传推广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组织各种“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”： </a:t>
            </a:r>
            <a:r>
              <a:rPr lang="en-US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分钟的讲课比赛，说课比赛，思政素材设计比赛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成果表达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：论文，讲义，大纲，环境建设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 多学缘结构，加入其他学科老师（马院，心理学，社会学）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6" name="矩形 25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99069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九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各级领导层面可以做的工作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972820"/>
            <a:ext cx="5186680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课程思政的相关 “称谓”</a:t>
            </a:r>
            <a:endParaRPr lang="zh-CN" altLang="en-US" sz="2000" b="1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088" y="692150"/>
            <a:ext cx="77057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6212" y="2000246"/>
            <a:ext cx="2529970" cy="15058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德育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大学生思想政治工作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社会主义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33950" y="2843530"/>
            <a:ext cx="1506855" cy="526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</a:pPr>
            <a:r>
              <a:rPr lang="en-US" altLang="zh-CN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</a:t>
            </a:r>
            <a:endParaRPr lang="zh-CN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439988" y="4763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课程思政的“概念与内涵”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45732" y="300037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zh-CN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人文素质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33950" y="2000250"/>
            <a:ext cx="1506855" cy="526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Font typeface="Arial" panose="020B0604020202020204" pitchFamily="34" charset="0"/>
            </a:pPr>
            <a:r>
              <a:rPr lang="en-US" altLang="zh-CN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教书育人</a:t>
            </a:r>
            <a:endParaRPr lang="zh-CN" altLang="zh-CN" sz="20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/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4763"/>
            <a:ext cx="9144000" cy="709599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0166" y="68031"/>
            <a:ext cx="571504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专业课程融入思政工作的教学设计理念与方法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500166" y="2000246"/>
            <a:ext cx="6000792" cy="1714512"/>
            <a:chOff x="2311400" y="1737266"/>
            <a:chExt cx="5293379" cy="1258451"/>
          </a:xfrm>
        </p:grpSpPr>
        <p:sp>
          <p:nvSpPr>
            <p:cNvPr id="23" name="直接连接符 6"/>
            <p:cNvSpPr>
              <a:spLocks noChangeShapeType="1"/>
            </p:cNvSpPr>
            <p:nvPr/>
          </p:nvSpPr>
          <p:spPr bwMode="auto">
            <a:xfrm flipV="1">
              <a:off x="2311400" y="2914248"/>
              <a:ext cx="5293379" cy="54807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直接连接符 7"/>
            <p:cNvSpPr>
              <a:spLocks noChangeShapeType="1"/>
            </p:cNvSpPr>
            <p:nvPr/>
          </p:nvSpPr>
          <p:spPr bwMode="auto">
            <a:xfrm>
              <a:off x="2311400" y="1737266"/>
              <a:ext cx="5293379" cy="54807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339972" y="1851819"/>
              <a:ext cx="1584164" cy="504521"/>
            </a:xfrm>
            <a:prstGeom prst="rect">
              <a:avLst/>
            </a:prstGeom>
            <a:solidFill>
              <a:srgbClr val="9D1F33"/>
            </a:solidFill>
            <a:ln w="19050"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PART </a:t>
              </a: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339972" y="2369032"/>
              <a:ext cx="1584164" cy="62668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第三部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24136" y="1851819"/>
              <a:ext cx="3617627" cy="101043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专业课</a:t>
              </a: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程思政实例</a:t>
              </a:r>
              <a:endPara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b="1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</a:t>
              </a:r>
              <a:endParaRPr lang="en-US" altLang="zh-CN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——</a:t>
              </a:r>
              <a:r>
                <a:rPr lang="zh-CN" altLang="en-US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以人体解剖学为例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4763"/>
            <a:ext cx="9144000" cy="709599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0100" y="1928808"/>
            <a:ext cx="7128792" cy="12961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lnSpc>
                <a:spcPct val="150000"/>
              </a:lnSpc>
              <a:defRPr/>
            </a:pPr>
            <a:r>
              <a:rPr lang="zh-CN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28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学生参与遗体捐献、接受和利用</a:t>
            </a:r>
            <a:r>
              <a:rPr lang="zh-CN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的过程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zh-CN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</a:t>
            </a:r>
            <a:r>
              <a:rPr lang="zh-CN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与研究</a:t>
            </a:r>
            <a:r>
              <a:rPr lang="zh-CN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28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0166" y="68031"/>
            <a:ext cx="571504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专业课程融入思政工作的教学设计理念与方法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742153" y="1995686"/>
            <a:ext cx="64731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最好的教学媒体是被称为“大体老师”的遗体标本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学生心理状态分析</a:t>
            </a:r>
            <a:endParaRPr kumimoji="0" lang="en-US" altLang="zh-CN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医学生”身份自我认定</a:t>
            </a:r>
            <a:r>
              <a:rPr kumimoji="0" 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的开始——接触生命的</a:t>
            </a:r>
            <a:r>
              <a:rPr kumimoji="0" 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另一</a:t>
            </a:r>
            <a:r>
              <a:rPr kumimoji="0" 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种形式</a:t>
            </a:r>
            <a:endParaRPr kumimoji="0" lang="zh-CN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与专业课程的关系：融入（情</a:t>
            </a:r>
            <a:r>
              <a:rPr kumimoji="0" 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、价值和文化认同</a:t>
            </a:r>
            <a:r>
              <a:rPr kumimoji="0" 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教学流程）</a:t>
            </a:r>
            <a:endParaRPr kumimoji="0" lang="zh-CN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6512" y="929311"/>
            <a:ext cx="575945" cy="57023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8808" y="928676"/>
            <a:ext cx="5227955" cy="5708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rtl="0">
              <a:defRPr/>
            </a:pPr>
            <a:r>
              <a:rPr lang="en-US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密切结合本课程特点</a:t>
            </a:r>
            <a:endParaRPr lang="zh-CN" altLang="en-US" sz="20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476351" y="2110942"/>
            <a:ext cx="333375" cy="38481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86"/>
          <p:cNvSpPr>
            <a:spLocks noEditPoints="1"/>
          </p:cNvSpPr>
          <p:nvPr/>
        </p:nvSpPr>
        <p:spPr>
          <a:xfrm>
            <a:off x="1522706" y="2251277"/>
            <a:ext cx="177800" cy="189865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1476351" y="2611008"/>
            <a:ext cx="333375" cy="38481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reeform 86"/>
          <p:cNvSpPr>
            <a:spLocks noEditPoints="1"/>
          </p:cNvSpPr>
          <p:nvPr/>
        </p:nvSpPr>
        <p:spPr>
          <a:xfrm>
            <a:off x="1522706" y="2751343"/>
            <a:ext cx="177800" cy="189865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1428728" y="3111074"/>
            <a:ext cx="333375" cy="38481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reeform 86"/>
          <p:cNvSpPr>
            <a:spLocks noEditPoints="1"/>
          </p:cNvSpPr>
          <p:nvPr/>
        </p:nvSpPr>
        <p:spPr>
          <a:xfrm>
            <a:off x="1475083" y="3251409"/>
            <a:ext cx="177800" cy="189865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 bwMode="auto">
          <a:xfrm>
            <a:off x="251520" y="0"/>
            <a:ext cx="208915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kumimoji="0" lang="zh-CN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理念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475656" y="3574466"/>
            <a:ext cx="333375" cy="38481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reeform 86"/>
          <p:cNvSpPr>
            <a:spLocks noEditPoints="1"/>
          </p:cNvSpPr>
          <p:nvPr/>
        </p:nvSpPr>
        <p:spPr>
          <a:xfrm>
            <a:off x="1522011" y="3714801"/>
            <a:ext cx="177800" cy="189865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972820"/>
            <a:ext cx="5186680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人体解剖学课程思政“模式”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70747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41" name="矩形 40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85786" y="7142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20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zh-CN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3373" y="1857370"/>
            <a:ext cx="1857388" cy="2214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两个思政模块</a:t>
            </a:r>
            <a:endParaRPr lang="en-US" altLang="zh-CN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感恩，敬畏，责任         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科学观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439988" y="4763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7709" y="1857370"/>
            <a:ext cx="1164834" cy="2214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50000"/>
              </a:lnSpc>
            </a:pPr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三个结合</a:t>
            </a:r>
            <a:endParaRPr lang="en-US" altLang="zh-CN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堂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内外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内外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ea1ChsPlain" startAt="3"/>
            </a:pPr>
            <a:endParaRPr lang="zh-CN" altLang="en-US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70480" y="1857375"/>
            <a:ext cx="1747520" cy="221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</a:pPr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</a:t>
            </a:r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</a:t>
            </a:r>
            <a:endParaRPr lang="en-US" altLang="zh-CN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环节：平台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环节：参与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环节：引导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环节：评价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环节：融合</a:t>
            </a:r>
            <a:endParaRPr lang="zh-CN" altLang="en-US" sz="16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4545" y="1857375"/>
            <a:ext cx="1637030" cy="221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600"/>
              </a:lnSpc>
            </a:pPr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全方位参与</a:t>
            </a:r>
            <a:endParaRPr lang="en-US" altLang="zh-CN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红十字会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体捐献接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受站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altLang="en-US" sz="16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44544" y="1840860"/>
            <a:ext cx="1164834" cy="2214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150000"/>
              </a:lnSpc>
            </a:pPr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工作原则</a:t>
            </a:r>
            <a:endParaRPr lang="en-US" altLang="zh-CN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敬重逝者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慰藉家属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教育学生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ea1ChsPlain" startAt="3"/>
            </a:pPr>
            <a:endParaRPr lang="zh-CN" altLang="en-US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2" grpId="0" bldLvl="0" animBg="1"/>
      <p:bldP spid="13" grpId="0" bldLvl="0" animBg="1"/>
      <p:bldP spid="14" grpId="0" bldLvl="0" animBg="1"/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一、</a:t>
              </a:r>
              <a:r>
                <a:rPr kumimoji="0" lang="zh-CN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理念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972820"/>
            <a:ext cx="5186680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课程的核心价值观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1736" y="2285998"/>
            <a:ext cx="4024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感恩，敬畏，责任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59982"/>
            <a:ext cx="9186545" cy="48351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4456" y="4731990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我们应该如何做？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50825" y="0"/>
              <a:ext cx="2484438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二、整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体设计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843213" y="4768"/>
              <a:ext cx="6300786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81376" y="1642422"/>
            <a:ext cx="2814955" cy="38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00000"/>
                </a:solidFill>
                <a:ea typeface="楷体_GB2312" panose="02010609030101010101" pitchFamily="49" charset="-122"/>
              </a:rPr>
              <a:t>   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感受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感动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4785361" y="1357304"/>
            <a:ext cx="635" cy="210820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062472" y="2500312"/>
            <a:ext cx="100999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内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化于心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062472" y="3286130"/>
            <a:ext cx="100999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外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化于行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062472" y="1692469"/>
            <a:ext cx="9385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固化于制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83582" y="2139702"/>
            <a:ext cx="1600186" cy="312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教</a:t>
            </a: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的引导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>
            <a:stCxn id="49" idx="6"/>
            <a:endCxn id="4" idx="1"/>
          </p:cNvCxnSpPr>
          <p:nvPr/>
        </p:nvCxnSpPr>
        <p:spPr>
          <a:xfrm>
            <a:off x="2571736" y="1781372"/>
            <a:ext cx="809640" cy="53455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oli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366784" y="2355726"/>
            <a:ext cx="2789392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671255" y="2624009"/>
            <a:ext cx="104362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感恩社会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929190" y="2641478"/>
            <a:ext cx="106871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敬畏生命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97706" y="3070106"/>
            <a:ext cx="719138" cy="352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00000"/>
                </a:solidFill>
                <a:ea typeface="楷体_GB2312" panose="02010609030101010101" pitchFamily="49" charset="-122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>
            <a:endCxn id="31" idx="0"/>
          </p:cNvCxnSpPr>
          <p:nvPr/>
        </p:nvCxnSpPr>
        <p:spPr>
          <a:xfrm>
            <a:off x="4786314" y="2355726"/>
            <a:ext cx="677234" cy="285752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29" idx="0"/>
          </p:cNvCxnSpPr>
          <p:nvPr/>
        </p:nvCxnSpPr>
        <p:spPr>
          <a:xfrm flipH="1">
            <a:off x="4193066" y="2355726"/>
            <a:ext cx="593250" cy="268283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32" idx="1"/>
          </p:cNvCxnSpPr>
          <p:nvPr/>
        </p:nvCxnSpPr>
        <p:spPr>
          <a:xfrm>
            <a:off x="4071934" y="2927230"/>
            <a:ext cx="425772" cy="319089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32" idx="3"/>
          </p:cNvCxnSpPr>
          <p:nvPr/>
        </p:nvCxnSpPr>
        <p:spPr>
          <a:xfrm rot="10800000" flipV="1">
            <a:off x="5216844" y="2927229"/>
            <a:ext cx="393704" cy="319089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286248" y="3507854"/>
            <a:ext cx="1245218" cy="307777"/>
          </a:xfrm>
          <a:prstGeom prst="rect">
            <a:avLst/>
          </a:prstGeom>
          <a:solidFill>
            <a:srgbClr val="9D1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</a:pPr>
            <a:r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心价值观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371341" y="928676"/>
            <a:ext cx="864235" cy="352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00000"/>
                </a:solidFill>
                <a:ea typeface="楷体_GB2312" panose="02010609030101010101" pitchFamily="49" charset="-122"/>
              </a:rPr>
              <a:t>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  与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935656" y="921330"/>
            <a:ext cx="1278890" cy="3194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</a:t>
            </a: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14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台建构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4210051" y="1785298"/>
            <a:ext cx="287655" cy="144145"/>
          </a:xfrm>
          <a:prstGeom prst="rightArrow">
            <a:avLst/>
          </a:prstGeom>
          <a:ln w="12700" cmpd="sng">
            <a:solidFill>
              <a:srgbClr val="9D1F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5038726" y="1785298"/>
            <a:ext cx="287655" cy="144145"/>
          </a:xfrm>
          <a:prstGeom prst="rightArrow">
            <a:avLst/>
          </a:prstGeom>
          <a:ln w="12700" cmpd="sng">
            <a:solidFill>
              <a:srgbClr val="9D1F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1505" y="771524"/>
            <a:ext cx="2353310" cy="4176489"/>
          </a:xfrm>
          <a:prstGeom prst="rect">
            <a:avLst/>
          </a:prstGeom>
          <a:noFill/>
          <a:ln w="28575" cmpd="sng">
            <a:solidFill>
              <a:srgbClr val="9D1F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58160" y="771524"/>
            <a:ext cx="3503295" cy="4176489"/>
          </a:xfrm>
          <a:prstGeom prst="rect">
            <a:avLst/>
          </a:prstGeom>
          <a:noFill/>
          <a:ln w="28575" cmpd="sng">
            <a:solidFill>
              <a:srgbClr val="9D1F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57975" y="771524"/>
            <a:ext cx="2033270" cy="4176489"/>
          </a:xfrm>
          <a:prstGeom prst="rect">
            <a:avLst/>
          </a:prstGeom>
          <a:noFill/>
          <a:ln w="28575" cmpd="sng">
            <a:solidFill>
              <a:srgbClr val="9D1F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71934" y="446544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b="1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zh-CN" sz="16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CN" altLang="en-US" sz="16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情感发展</a:t>
            </a:r>
            <a:endParaRPr lang="zh-CN" altLang="zh-CN" sz="16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1538" y="446544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教师组织引导</a:t>
            </a:r>
            <a:endParaRPr lang="zh-CN" altLang="zh-CN" sz="16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72330" y="44654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德育</a:t>
            </a:r>
            <a:r>
              <a:rPr lang="zh-CN" altLang="zh-CN" sz="16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期望</a:t>
            </a:r>
            <a:endParaRPr lang="zh-CN" altLang="zh-CN" sz="16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786" y="1567058"/>
            <a:ext cx="1785950" cy="428628"/>
          </a:xfrm>
          <a:prstGeom prst="ellipse">
            <a:avLst/>
          </a:prstGeom>
          <a:solidFill>
            <a:srgbClr val="9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4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学生自生情感</a:t>
            </a:r>
            <a:endParaRPr lang="zh-CN" altLang="en-US" sz="1400" b="1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85786" y="3291830"/>
            <a:ext cx="1785950" cy="428628"/>
          </a:xfrm>
          <a:prstGeom prst="ellipse">
            <a:avLst/>
          </a:prstGeom>
          <a:solidFill>
            <a:srgbClr val="9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4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学生情感升华</a:t>
            </a:r>
            <a:endParaRPr lang="zh-CN" altLang="en-US" sz="1400" b="1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2555776" y="3435846"/>
            <a:ext cx="792088" cy="35720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oli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2555776" y="2211710"/>
            <a:ext cx="2115160" cy="0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oli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9" idx="2"/>
          </p:cNvCxnSpPr>
          <p:nvPr/>
        </p:nvCxnSpPr>
        <p:spPr>
          <a:xfrm rot="5400000">
            <a:off x="1411903" y="1400439"/>
            <a:ext cx="322903" cy="3494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1619672" y="2571750"/>
            <a:ext cx="0" cy="648072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4788024" y="2072898"/>
            <a:ext cx="635" cy="210820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067944" y="4089682"/>
            <a:ext cx="1494914" cy="3077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学习内动力提升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直接箭头连接符 60"/>
          <p:cNvCxnSpPr>
            <a:stCxn id="28" idx="2"/>
          </p:cNvCxnSpPr>
          <p:nvPr/>
        </p:nvCxnSpPr>
        <p:spPr>
          <a:xfrm>
            <a:off x="4761480" y="3939902"/>
            <a:ext cx="26545" cy="144016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ysDash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2267744" y="1131590"/>
            <a:ext cx="2115160" cy="0"/>
          </a:xfrm>
          <a:prstGeom prst="straightConnector1">
            <a:avLst/>
          </a:prstGeom>
          <a:ln w="28575" cmpd="sng">
            <a:solidFill>
              <a:srgbClr val="9D1F33"/>
            </a:solidFill>
            <a:prstDash val="soli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42545" y="4544060"/>
            <a:ext cx="9186545" cy="59944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" action="ppaction://hlinksldjump"/>
              </a:rPr>
              <a:t>制度性，常态化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987575"/>
          <a:ext cx="8716295" cy="33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Microsoft Word 97 - 2003 Document" r:id="rId2" imgW="9274810" imgH="3595370" progId="Word.Document.8">
                  <p:embed/>
                </p:oleObj>
              </mc:Choice>
              <mc:Fallback>
                <p:oleObj name="Microsoft Word 97 - 2003 Document" r:id="rId2" imgW="9274810" imgH="3595370" progId="Word.Document.8">
                  <p:embed/>
                  <p:pic>
                    <p:nvPicPr>
                      <p:cNvPr id="0" name="图片 1024" descr="image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987575"/>
                        <a:ext cx="8716295" cy="338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50825" y="0"/>
              <a:ext cx="2484438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二、整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体设计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843213" y="4768"/>
              <a:ext cx="6300786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576313" y="3243102"/>
            <a:ext cx="431800" cy="43180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571868" y="1339690"/>
            <a:ext cx="4324350" cy="1655762"/>
            <a:chOff x="1688034" y="3219822"/>
            <a:chExt cx="4324126" cy="1656136"/>
          </a:xfrm>
        </p:grpSpPr>
        <p:sp>
          <p:nvSpPr>
            <p:cNvPr id="5" name="矩形 4"/>
            <p:cNvSpPr/>
            <p:nvPr/>
          </p:nvSpPr>
          <p:spPr>
            <a:xfrm>
              <a:off x="2340462" y="3265869"/>
              <a:ext cx="3671698" cy="3386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照片，视频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40462" y="3867668"/>
              <a:ext cx="1826046" cy="338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心得体会，感恩卡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340462" y="4488521"/>
              <a:ext cx="2031220" cy="338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课程评价等调研资料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" name="组合 10"/>
            <p:cNvGrpSpPr/>
            <p:nvPr/>
          </p:nvGrpSpPr>
          <p:grpSpPr>
            <a:xfrm>
              <a:off x="1688034" y="3219822"/>
              <a:ext cx="432000" cy="432000"/>
              <a:chOff x="1688034" y="3219822"/>
              <a:chExt cx="432000" cy="432000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1688034" y="3219822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8694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" name="组合 36"/>
            <p:cNvGrpSpPr/>
            <p:nvPr/>
          </p:nvGrpSpPr>
          <p:grpSpPr>
            <a:xfrm>
              <a:off x="1688034" y="3835999"/>
              <a:ext cx="432000" cy="432000"/>
              <a:chOff x="1688034" y="3219822"/>
              <a:chExt cx="432000" cy="432000"/>
            </a:xfrm>
          </p:grpSpPr>
          <p:sp>
            <p:nvSpPr>
              <p:cNvPr id="38" name="矩形 37"/>
              <p:cNvSpPr/>
              <p:nvPr/>
            </p:nvSpPr>
            <p:spPr bwMode="auto">
              <a:xfrm>
                <a:off x="1688034" y="3219734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8692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" name="组合 39"/>
            <p:cNvGrpSpPr/>
            <p:nvPr/>
          </p:nvGrpSpPr>
          <p:grpSpPr>
            <a:xfrm>
              <a:off x="1688034" y="4443958"/>
              <a:ext cx="432000" cy="432000"/>
              <a:chOff x="1688034" y="3219822"/>
              <a:chExt cx="432000" cy="432000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1688034" y="3219924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8690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5" name="矩形 44"/>
          <p:cNvSpPr/>
          <p:nvPr/>
        </p:nvSpPr>
        <p:spPr>
          <a:xfrm>
            <a:off x="424180" y="1851670"/>
            <a:ext cx="234762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 来自遗体捐献者的 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 来自学生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的</a:t>
            </a:r>
            <a:endParaRPr kumimoji="0" lang="en-US" altLang="zh-CN" sz="1600" i="0" u="none" strike="noStrike" kern="1200" cap="none" spc="0" normalizeH="0" baseline="0" noProof="0" dirty="0" smtClean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rgbClr val="9D1F33"/>
                </a:solidFill>
                <a:latin typeface="Arial Rounded MT Bold" panose="02010600030101010101" pitchFamily="34" charset="0"/>
                <a:ea typeface="微软雅黑" panose="020B0503020204020204" pitchFamily="34" charset="-122"/>
              </a:rPr>
              <a:t> 来自社会的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来自文献的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2627313" y="1559400"/>
            <a:ext cx="1292225" cy="1054100"/>
          </a:xfrm>
          <a:prstGeom prst="line">
            <a:avLst/>
          </a:prstGeom>
          <a:ln w="38100">
            <a:solidFill>
              <a:srgbClr val="9D1F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2627313" y="2175350"/>
            <a:ext cx="1292225" cy="438150"/>
          </a:xfrm>
          <a:prstGeom prst="line">
            <a:avLst/>
          </a:prstGeom>
          <a:ln w="38100">
            <a:solidFill>
              <a:srgbClr val="9D1F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627313" y="2611912"/>
            <a:ext cx="1292225" cy="171450"/>
          </a:xfrm>
          <a:prstGeom prst="line">
            <a:avLst/>
          </a:prstGeom>
          <a:ln w="38100">
            <a:solidFill>
              <a:srgbClr val="9D1F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27630" y="2613817"/>
            <a:ext cx="1224280" cy="957580"/>
          </a:xfrm>
          <a:prstGeom prst="line">
            <a:avLst/>
          </a:prstGeom>
          <a:ln w="38100">
            <a:solidFill>
              <a:srgbClr val="9D1F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\\MAGNUM\Projects\Microsoft\Cloud Power FY12\Design\ICONS_PNG\Document_Secure.png"/>
          <p:cNvPicPr>
            <a:picLocks noChangeAspect="1"/>
          </p:cNvPicPr>
          <p:nvPr/>
        </p:nvPicPr>
        <p:blipFill>
          <a:blip r:embed="rId1" cstate="print">
            <a:lum bright="100000"/>
          </a:blip>
          <a:stretch>
            <a:fillRect/>
          </a:stretch>
        </p:blipFill>
        <p:spPr>
          <a:xfrm>
            <a:off x="3603581" y="3274966"/>
            <a:ext cx="369336" cy="369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4224330" y="32183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社会资源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29454" y="1487640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故事，</a:t>
            </a:r>
            <a:r>
              <a:rPr lang="zh-CN" altLang="en-US" sz="16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实物，信件，活</a:t>
            </a:r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动，文献</a:t>
            </a:r>
            <a:endParaRPr lang="zh-CN" altLang="en-US" sz="1600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云形标注 33"/>
          <p:cNvSpPr/>
          <p:nvPr/>
        </p:nvSpPr>
        <p:spPr>
          <a:xfrm>
            <a:off x="6500826" y="987574"/>
            <a:ext cx="2081834" cy="1714511"/>
          </a:xfrm>
          <a:prstGeom prst="cloudCallout">
            <a:avLst/>
          </a:prstGeom>
          <a:noFill/>
          <a:ln w="28575" cmpd="dbl">
            <a:solidFill>
              <a:srgbClr val="9D1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-42545" y="4544060"/>
            <a:ext cx="9186545" cy="59944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效果评价和研究资料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9" name="文本框 1"/>
          <p:cNvSpPr txBox="1"/>
          <p:nvPr/>
        </p:nvSpPr>
        <p:spPr>
          <a:xfrm>
            <a:off x="4786314" y="9993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（一）课程思政资源库建设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/>
      <p:bldP spid="11" grpId="0"/>
      <p:bldP spid="32" grpId="0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50825" y="0"/>
              <a:ext cx="382111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>
                <a:defRPr/>
              </a:pPr>
              <a:r>
                <a:rPr lang="en-US" b="1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en-US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三、实践过程、方法及成效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214810" y="4768"/>
              <a:ext cx="4929189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42545" y="4544060"/>
            <a:ext cx="9186545" cy="59944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制度性，常态化</a:t>
            </a:r>
            <a:endParaRPr lang="zh-CN" altLang="en-US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671638" y="1419622"/>
            <a:ext cx="6716786" cy="1625045"/>
            <a:chOff x="467544" y="2935923"/>
            <a:chExt cx="8565085" cy="1625004"/>
          </a:xfrm>
        </p:grpSpPr>
        <p:sp>
          <p:nvSpPr>
            <p:cNvPr id="13" name="矩形 12"/>
            <p:cNvSpPr/>
            <p:nvPr/>
          </p:nvSpPr>
          <p:spPr>
            <a:xfrm>
              <a:off x="1043841" y="2981959"/>
              <a:ext cx="7988788" cy="369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课程开</a:t>
              </a:r>
              <a:r>
                <a:rPr kumimoji="0" lang="zh-CN" altLang="en-US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始  </a:t>
              </a:r>
              <a:r>
                <a:rPr kumimoji="0" lang="en-US" altLang="zh-CN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——</a:t>
              </a:r>
              <a:endParaRPr kumimoji="0" lang="zh-CN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841" y="3811791"/>
              <a:ext cx="2302311" cy="3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课堂之中 </a:t>
              </a:r>
              <a:r>
                <a:rPr kumimoji="0" lang="en-US" altLang="zh-CN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—— </a:t>
              </a:r>
              <a:endParaRPr kumimoji="0" lang="zh-CN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841" y="4191604"/>
              <a:ext cx="7196577" cy="369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67544" y="2935923"/>
              <a:ext cx="432000" cy="432000"/>
              <a:chOff x="467544" y="2935923"/>
              <a:chExt cx="432000" cy="432000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467544" y="2935923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5" name="组合 2"/>
              <p:cNvGrpSpPr/>
              <p:nvPr/>
            </p:nvGrpSpPr>
            <p:grpSpPr>
              <a:xfrm>
                <a:off x="527738" y="3050757"/>
                <a:ext cx="283075" cy="230257"/>
                <a:chOff x="7238865" y="5195923"/>
                <a:chExt cx="735640" cy="598380"/>
              </a:xfrm>
            </p:grpSpPr>
            <p:sp>
              <p:nvSpPr>
                <p:cNvPr id="29718" name="Freeform 86"/>
                <p:cNvSpPr>
                  <a:spLocks noEditPoints="1"/>
                </p:cNvSpPr>
                <p:nvPr/>
              </p:nvSpPr>
              <p:spPr>
                <a:xfrm>
                  <a:off x="7238865" y="5254283"/>
                  <a:ext cx="537134" cy="540020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  <p:sp>
              <p:nvSpPr>
                <p:cNvPr id="29719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</p:grpSp>
        </p:grpSp>
        <p:grpSp>
          <p:nvGrpSpPr>
            <p:cNvPr id="6" name="组合 34"/>
            <p:cNvGrpSpPr/>
            <p:nvPr/>
          </p:nvGrpSpPr>
          <p:grpSpPr>
            <a:xfrm>
              <a:off x="467544" y="3694743"/>
              <a:ext cx="431827" cy="527032"/>
              <a:chOff x="467496" y="3050756"/>
              <a:chExt cx="431827" cy="527032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467496" y="3145998"/>
                <a:ext cx="431827" cy="431790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7" name="组合 36"/>
              <p:cNvGrpSpPr/>
              <p:nvPr/>
            </p:nvGrpSpPr>
            <p:grpSpPr>
              <a:xfrm>
                <a:off x="527738" y="3050756"/>
                <a:ext cx="283075" cy="439811"/>
                <a:chOff x="7238865" y="5195923"/>
                <a:chExt cx="735640" cy="1142959"/>
              </a:xfrm>
            </p:grpSpPr>
            <p:sp>
              <p:nvSpPr>
                <p:cNvPr id="29714" name="Freeform 86"/>
                <p:cNvSpPr>
                  <a:spLocks noEditPoints="1"/>
                </p:cNvSpPr>
                <p:nvPr/>
              </p:nvSpPr>
              <p:spPr>
                <a:xfrm>
                  <a:off x="7238865" y="5798862"/>
                  <a:ext cx="537133" cy="540020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  <p:sp>
              <p:nvSpPr>
                <p:cNvPr id="29715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000"/>
                </a:p>
              </p:txBody>
            </p:sp>
          </p:grpSp>
        </p:grpSp>
        <p:sp>
          <p:nvSpPr>
            <p:cNvPr id="29711" name="Freeform 88"/>
            <p:cNvSpPr>
              <a:spLocks noEditPoints="1"/>
            </p:cNvSpPr>
            <p:nvPr/>
          </p:nvSpPr>
          <p:spPr>
            <a:xfrm>
              <a:off x="706019" y="4306226"/>
              <a:ext cx="104842" cy="112883"/>
            </a:xfrm>
            <a:custGeom>
              <a:avLst/>
              <a:gdLst>
                <a:gd name="txL" fmla="*/ 0 w 148"/>
                <a:gd name="txT" fmla="*/ 0 h 160"/>
                <a:gd name="txR" fmla="*/ 148 w 148"/>
                <a:gd name="txB" fmla="*/ 160 h 16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sp>
        <p:nvSpPr>
          <p:cNvPr id="32" name="Freeform 86"/>
          <p:cNvSpPr>
            <a:spLocks noEditPoints="1"/>
          </p:cNvSpPr>
          <p:nvPr/>
        </p:nvSpPr>
        <p:spPr>
          <a:xfrm>
            <a:off x="2166574" y="3307852"/>
            <a:ext cx="190887" cy="190094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38" name="矩形 37"/>
          <p:cNvSpPr/>
          <p:nvPr/>
        </p:nvSpPr>
        <p:spPr>
          <a:xfrm>
            <a:off x="2094977" y="3120862"/>
            <a:ext cx="1976957" cy="3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课程结束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 </a:t>
            </a:r>
            <a:endParaRPr kumimoji="0" lang="zh-CN" altLang="zh-CN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643042" y="3120862"/>
            <a:ext cx="338641" cy="431800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reeform 86"/>
          <p:cNvSpPr>
            <a:spLocks noEditPoints="1"/>
          </p:cNvSpPr>
          <p:nvPr/>
        </p:nvSpPr>
        <p:spPr>
          <a:xfrm>
            <a:off x="1714480" y="3273419"/>
            <a:ext cx="162087" cy="207805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42" name="Freeform 88"/>
          <p:cNvSpPr>
            <a:spLocks noEditPoints="1"/>
          </p:cNvSpPr>
          <p:nvPr/>
        </p:nvSpPr>
        <p:spPr>
          <a:xfrm>
            <a:off x="1854251" y="3250961"/>
            <a:ext cx="82218" cy="112886"/>
          </a:xfrm>
          <a:custGeom>
            <a:avLst/>
            <a:gdLst>
              <a:gd name="txL" fmla="*/ 0 w 148"/>
              <a:gd name="txT" fmla="*/ 0 h 160"/>
              <a:gd name="txR" fmla="*/ 148 w 14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37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00558" y="2071684"/>
            <a:ext cx="3957590" cy="857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对大体老师的默哀（常态行为）</a:t>
            </a:r>
            <a:endParaRPr lang="en-US" altLang="zh-CN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参加遗体捐献追思会</a:t>
            </a:r>
            <a:endParaRPr lang="zh-CN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929058" y="3071816"/>
            <a:ext cx="3929090" cy="571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rtl="0">
              <a:defRPr/>
            </a:pPr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大体老师告别仪式</a:t>
            </a:r>
            <a:endParaRPr lang="zh-CN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29058" y="1357304"/>
            <a:ext cx="3929090" cy="571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rtl="0"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人体解剖学第一课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 animBg="1"/>
      <p:bldP spid="30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258888" y="2571750"/>
            <a:ext cx="576263" cy="122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00100" y="1851670"/>
            <a:ext cx="6889750" cy="1577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rtl="0">
              <a:lnSpc>
                <a:spcPct val="140000"/>
              </a:lnSpc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从“人”的角度诠释大体老师生命的特殊存在方式和意义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40000"/>
              </a:lnSpc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体验和感受遗体捐献者及其亲属的大爱大义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40000"/>
              </a:lnSpc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将第一次接触遗体标本的恐惧心理转化敬畏之心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40000"/>
              </a:lnSpc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en-US" altLang="zh-CN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理解和自觉参与以后的相关仪式和活动做认知和情感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铺垫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0880" y="951865"/>
            <a:ext cx="7238706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“人体解剖学第一课”的</a:t>
            </a:r>
            <a:r>
              <a:rPr lang="zh-CN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</a:t>
            </a: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51865"/>
            <a:ext cx="622522" cy="5683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165" y="107315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643042" y="4714890"/>
            <a:ext cx="6000792" cy="358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 algn="ctr" eaLnBrk="0" hangingPunct="0">
              <a:lnSpc>
                <a:spcPts val="2200"/>
              </a:lnSpc>
            </a:pPr>
            <a:r>
              <a:rPr lang="zh-CN" altLang="en-US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    敬畏    责任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3352165" y="10731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1600" y="3857634"/>
            <a:ext cx="6929486" cy="4286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“冷”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 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“暖”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zh-CN" b="1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en-US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0160" y="836287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41680" y="836287"/>
            <a:ext cx="5186680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专业课程思政“概念”的内涵与外延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smtClean="0"/>
              <a:t>不应该将“思政教育”狭隘地理解为“思想政治教育”。引自：高国希（复旦大学教授）</a:t>
            </a:r>
            <a:endParaRPr lang="zh-CN" altLang="en-US" sz="1400"/>
          </a:p>
        </p:txBody>
      </p:sp>
      <p:sp>
        <p:nvSpPr>
          <p:cNvPr id="16" name="矩形 15"/>
          <p:cNvSpPr/>
          <p:nvPr/>
        </p:nvSpPr>
        <p:spPr>
          <a:xfrm>
            <a:off x="357158" y="1643057"/>
            <a:ext cx="8501122" cy="642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）家国情怀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：党和国家意识，社会主义核心价值观，民族精神和时代精神，     </a:t>
            </a:r>
            <a:endParaRPr lang="en-US" altLang="zh-CN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优秀的中华传统文化的认同和坚持，等</a:t>
            </a:r>
            <a:endParaRPr lang="zh-CN" altLang="en-US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0" y="0"/>
            <a:ext cx="2339975" cy="600075"/>
            <a:chOff x="0" y="0"/>
            <a:chExt cx="2339975" cy="600764"/>
          </a:xfrm>
        </p:grpSpPr>
        <p:sp>
          <p:nvSpPr>
            <p:cNvPr id="41" name="矩形 40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20" y="3857634"/>
            <a:ext cx="8572560" cy="642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）科学观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认识论和方法论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，求真务实，开拓进取，钻研，毅力，勤奋，视野，</a:t>
            </a:r>
            <a:endParaRPr lang="en-US" altLang="zh-CN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批判性思维，创新意识，学术诚信，等</a:t>
            </a:r>
            <a:endParaRPr lang="zh-CN" altLang="en-US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439988" y="4763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课程思政的“概念与内涵”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5720" y="2500312"/>
            <a:ext cx="8572560" cy="1143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）个人品格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道德情操：社会道德、个人道德和职业道德。人文素养、正确的三观，等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健全人格：思想、情感、态度、行为、心理、哲学、艺术、性格、体质，等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智      力：</a:t>
            </a:r>
            <a:r>
              <a:rPr lang="en-US" altLang="en-US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en-US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想象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en-US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en-US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、推理、逻辑，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，等</a:t>
            </a:r>
            <a:endParaRPr lang="zh-CN" altLang="en-US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29454" y="19288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责任与担当</a:t>
            </a: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000892" y="32861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如何做人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000892" y="42026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如何做事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18" grpId="0" bldLvl="0" animBg="1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258888" y="2571750"/>
            <a:ext cx="576263" cy="122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00100" y="2137422"/>
            <a:ext cx="6889750" cy="13630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遗体捐献的相关理论知识（概念，法规，捐献基本情况简介）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遗体捐献者的故事（走进遗体捐献者的内心）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en-US" altLang="zh-CN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我们应该如何做？（参加课堂内仪式和课堂外活动的“动员”）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0880" y="951865"/>
            <a:ext cx="7238706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“人体解剖学第一课”的内容结构</a:t>
            </a:r>
            <a:endParaRPr lang="zh-CN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51865"/>
            <a:ext cx="622522" cy="5683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165" y="107315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643042" y="4714890"/>
            <a:ext cx="6000792" cy="358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 algn="ctr" eaLnBrk="0" hangingPunct="0">
              <a:lnSpc>
                <a:spcPts val="2200"/>
              </a:lnSpc>
            </a:pPr>
            <a:r>
              <a:rPr lang="zh-CN" altLang="en-US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    敬畏    责任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3352165" y="10731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en-US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endParaRPr kumimoji="0" 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0" y="951865"/>
            <a:ext cx="5317490" cy="568325"/>
            <a:chOff x="0" y="771525"/>
            <a:chExt cx="6156176" cy="720725"/>
          </a:xfrm>
        </p:grpSpPr>
        <p:sp>
          <p:nvSpPr>
            <p:cNvPr id="3" name="矩形 2"/>
            <p:cNvSpPr/>
            <p:nvPr/>
          </p:nvSpPr>
          <p:spPr>
            <a:xfrm>
              <a:off x="0" y="771525"/>
              <a:ext cx="720708" cy="720725"/>
            </a:xfrm>
            <a:prstGeom prst="rect">
              <a:avLst/>
            </a:prstGeom>
            <a:solidFill>
              <a:srgbClr val="9D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00081" y="771525"/>
              <a:ext cx="5356095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>
                <a:defRPr/>
              </a:pPr>
              <a:r>
                <a:rPr lang="zh-CN" altLang="en-US" sz="2000" b="1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“人体解剖学第一课”的实况</a:t>
              </a:r>
              <a:endParaRPr lang="zh-CN" altLang="zh-CN" sz="2000" b="1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10" descr="D:\更换电脑\E\个人资料\课程建设\德育资料库\照片\解剖第一课\第一课\调整大小 DSC_0427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64354"/>
            <a:ext cx="2418143" cy="1607528"/>
          </a:xfrm>
          <a:prstGeom prst="rect">
            <a:avLst/>
          </a:prstGeom>
          <a:noFill/>
          <a:ln w="9525">
            <a:solidFill>
              <a:srgbClr val="9D1F33"/>
            </a:solidFill>
          </a:ln>
        </p:spPr>
      </p:pic>
      <p:pic>
        <p:nvPicPr>
          <p:cNvPr id="32" name="Picture 5" descr="D:\我的文档\My Pictures\学生听课反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1978606"/>
            <a:ext cx="2857520" cy="1593276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285720" y="3857634"/>
            <a:ext cx="228601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r>
              <a:rPr kumimoji="0" lang="zh-CN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体解剖学第</a:t>
            </a:r>
            <a:r>
              <a:rPr kumimoji="0" lang="zh-CN" altLang="zh-CN" sz="12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r>
              <a:rPr kumimoji="0" lang="zh-CN" altLang="zh-CN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场景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86050" y="3857634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学生被遗体捐献者的故事感动得流下热泪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51865"/>
            <a:ext cx="622300" cy="5683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165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57356" y="4714890"/>
            <a:ext cx="6000792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ts val="2200"/>
              </a:lnSpc>
            </a:pPr>
            <a:r>
              <a:rPr lang="zh-CN" altLang="en-US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以感性的方式诠释理性的内容，“走脑，更要走心”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pic>
        <p:nvPicPr>
          <p:cNvPr id="1027" name="Picture 3" descr="C:\Users\Administrator\Desktop\调整大小 微信图片_20180507195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995781"/>
            <a:ext cx="2801958" cy="1576101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6000760" y="3857634"/>
            <a:ext cx="285752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教育部领导和上海市领导曾三次听课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en-US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endParaRPr kumimoji="0" 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0" y="951865"/>
            <a:ext cx="5317490" cy="568325"/>
            <a:chOff x="0" y="771525"/>
            <a:chExt cx="6156176" cy="720725"/>
          </a:xfrm>
        </p:grpSpPr>
        <p:sp>
          <p:nvSpPr>
            <p:cNvPr id="3" name="矩形 2"/>
            <p:cNvSpPr/>
            <p:nvPr/>
          </p:nvSpPr>
          <p:spPr>
            <a:xfrm>
              <a:off x="0" y="771525"/>
              <a:ext cx="720708" cy="720725"/>
            </a:xfrm>
            <a:prstGeom prst="rect">
              <a:avLst/>
            </a:prstGeom>
            <a:solidFill>
              <a:srgbClr val="9D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00081" y="771525"/>
              <a:ext cx="5356095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>
                <a:defRPr/>
              </a:pPr>
              <a:r>
                <a:rPr lang="zh-CN" altLang="en-US" sz="2000" b="1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“人体解剖学第一课”的理念和设计</a:t>
              </a:r>
              <a:endParaRPr lang="zh-CN" altLang="zh-CN" sz="2000" b="1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951865"/>
            <a:ext cx="622300" cy="5683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165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57356" y="4714890"/>
            <a:ext cx="6000792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ts val="2200"/>
              </a:lnSpc>
            </a:pPr>
            <a:r>
              <a:rPr lang="zh-CN" altLang="en-US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以感性的方式诠释理性的内容，“走脑，更要走心”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0100" y="1851670"/>
            <a:ext cx="7286676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以感性的方式切入，体验理性的内容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40000"/>
              </a:lnSpc>
              <a:defRPr/>
            </a:pP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故事选择（四种类型）</a:t>
            </a:r>
            <a:endParaRPr lang="zh-CN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ct val="140000"/>
              </a:lnSpc>
              <a:defRPr/>
            </a:pP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情感点及其渲染方式（各片解析教学文件）</a:t>
            </a:r>
            <a:endParaRPr lang="zh-CN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rtl="0">
              <a:lnSpc>
                <a:spcPct val="140000"/>
              </a:lnSpc>
              <a:buAutoNum type="arabicPeriod" startAt="4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上课的时间点设计（教研室教学文件）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rtl="0">
              <a:lnSpc>
                <a:spcPct val="140000"/>
              </a:lnSpc>
              <a:buAutoNum type="arabicPeriod" startAt="4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情感产生及其心理学原理与效应研究分析</a:t>
            </a:r>
            <a:endParaRPr lang="zh-CN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572014"/>
            <a:ext cx="9186545" cy="571486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默哀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2000246"/>
            <a:ext cx="2322009" cy="15716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" name="Picture 2" descr="D:\更换电脑\E\德育资料库\索要照片\学生教育\上课之前的默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987947"/>
            <a:ext cx="2357456" cy="15839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91082" y="951865"/>
            <a:ext cx="5166802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实验课前和课后向大体老师默哀、鞠躬</a:t>
            </a:r>
            <a:endParaRPr lang="zh-CN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165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15616" y="4617347"/>
            <a:ext cx="7272808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ts val="2200"/>
              </a:lnSpc>
            </a:pP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由教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师引领，变成学生的自觉行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              他律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自律       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pic>
        <p:nvPicPr>
          <p:cNvPr id="17" name="Picture 2" descr="C:\Users\Administrator\Desktop\360502682029765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6705"/>
            <a:ext cx="2616190" cy="15651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4" name="矩形 23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en-US" b="1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572014"/>
            <a:ext cx="9186545" cy="571486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8451" y="951865"/>
            <a:ext cx="5345185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参加遗体捐献追思会（迎接大体老师仪式）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9" descr="D:\更换电脑\E\教研室资料\红十字会\遗体捐献文化走廊建设\制作相框的文件\2.教师带领学生举行感恩大体老师仪式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7617" y="2000246"/>
            <a:ext cx="2439533" cy="150019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16" name="Picture 9" descr="D:\更换电脑\E\教研室资料\红十字会\照片1\任天洛\调整大小 DSC_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6"/>
            <a:ext cx="2286016" cy="15211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8" descr="D:\更换电脑\E\教研室资料\红十字会\照片1\任天洛\调整大小 DSC_0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01516"/>
            <a:ext cx="2244056" cy="14893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352165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29388" y="3786196"/>
            <a:ext cx="178595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学生代表感恩致辞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29058" y="3786196"/>
            <a:ext cx="1285884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瞻仰大体老师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7224" y="3786196"/>
            <a:ext cx="178595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师生一起参加庄重仪式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428860" y="4641761"/>
            <a:ext cx="4572032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>
              <a:lnSpc>
                <a:spcPts val="22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亲身感受大爱和大义，感悟生命的真谛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515966"/>
            <a:ext cx="9186545" cy="627534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1082" y="951865"/>
            <a:ext cx="462640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课程结束时的大体老师告别仪式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Picture 7" descr="C:\Users\Administrator\Desktop\人体解剖学第一课（素材）\调整大小 课程结束时学生给大体老师读自己的感恩卡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580" y="2000246"/>
            <a:ext cx="2484098" cy="15826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2" descr="D:\更换电脑\E\教研室资料\红十字会\照片1\309026801215451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304"/>
            <a:ext cx="1740665" cy="223004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4786314" y="3857634"/>
            <a:ext cx="3071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</a:t>
            </a:r>
            <a:r>
              <a:rPr kumimoji="0" lang="zh-CN" altLang="zh-CN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生敬献</a:t>
            </a: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给大体老师的</a:t>
            </a:r>
            <a:r>
              <a:rPr kumimoji="0" lang="zh-CN" altLang="zh-CN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鲜</a:t>
            </a:r>
            <a:r>
              <a:rPr kumimoji="0" lang="zh-CN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花和 “感恩卡”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71604" y="3857634"/>
            <a:ext cx="2643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课程结束时的大体老师告别仪式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165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428860" y="4641761"/>
            <a:ext cx="4572032" cy="374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indent="266700">
              <a:lnSpc>
                <a:spcPts val="22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亲身感受大爱和大义，感悟生命的真谛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D:\更换电脑\E\教研室资料\红十字会\照片1\课后献花照片\烛光送别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168" y="1928808"/>
            <a:ext cx="2722906" cy="16363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4" name="矩形 23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（二）课堂内仪式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0955" y="4544078"/>
            <a:ext cx="9186545" cy="59944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敬重逝者，慰藉家属，教育学生</a:t>
            </a:r>
            <a:endParaRPr kumimoji="0" 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1519547" y="1500180"/>
            <a:ext cx="7910237" cy="1464182"/>
            <a:chOff x="467544" y="2935923"/>
            <a:chExt cx="8565085" cy="1600562"/>
          </a:xfrm>
        </p:grpSpPr>
        <p:sp>
          <p:nvSpPr>
            <p:cNvPr id="13" name="矩形 12"/>
            <p:cNvSpPr/>
            <p:nvPr/>
          </p:nvSpPr>
          <p:spPr>
            <a:xfrm>
              <a:off x="1043841" y="2981959"/>
              <a:ext cx="7988788" cy="3491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遗体捐献登记者</a:t>
              </a: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家访和探望</a:t>
              </a:r>
              <a:endParaRPr kumimoji="0" lang="zh-CN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841" y="3408214"/>
              <a:ext cx="7196577" cy="3491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邀请遗体捐献登记者来学校与同学</a:t>
              </a: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座谈</a:t>
              </a:r>
              <a:endParaRPr kumimoji="0" lang="zh-CN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" name="组合 3"/>
            <p:cNvGrpSpPr/>
            <p:nvPr/>
          </p:nvGrpSpPr>
          <p:grpSpPr>
            <a:xfrm>
              <a:off x="467544" y="2935923"/>
              <a:ext cx="432000" cy="432000"/>
              <a:chOff x="467544" y="2935923"/>
              <a:chExt cx="432000" cy="432000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467544" y="2935923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" name="组合 2"/>
              <p:cNvGrpSpPr/>
              <p:nvPr/>
            </p:nvGrpSpPr>
            <p:grpSpPr>
              <a:xfrm>
                <a:off x="527738" y="3050757"/>
                <a:ext cx="283075" cy="230257"/>
                <a:chOff x="7238865" y="5195923"/>
                <a:chExt cx="735640" cy="598380"/>
              </a:xfrm>
            </p:grpSpPr>
            <p:sp>
              <p:nvSpPr>
                <p:cNvPr id="29718" name="Freeform 86"/>
                <p:cNvSpPr>
                  <a:spLocks noEditPoints="1"/>
                </p:cNvSpPr>
                <p:nvPr/>
              </p:nvSpPr>
              <p:spPr>
                <a:xfrm>
                  <a:off x="7238865" y="5254283"/>
                  <a:ext cx="537134" cy="540020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9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34"/>
            <p:cNvGrpSpPr/>
            <p:nvPr/>
          </p:nvGrpSpPr>
          <p:grpSpPr>
            <a:xfrm>
              <a:off x="467544" y="3408214"/>
              <a:ext cx="431825" cy="438073"/>
              <a:chOff x="467496" y="2764227"/>
              <a:chExt cx="431825" cy="438073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467496" y="2764227"/>
                <a:ext cx="431825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8" name="组合 36"/>
              <p:cNvGrpSpPr/>
              <p:nvPr/>
            </p:nvGrpSpPr>
            <p:grpSpPr>
              <a:xfrm>
                <a:off x="527735" y="2972040"/>
                <a:ext cx="283076" cy="230260"/>
                <a:chOff x="7238859" y="4991359"/>
                <a:chExt cx="735643" cy="598388"/>
              </a:xfrm>
            </p:grpSpPr>
            <p:sp>
              <p:nvSpPr>
                <p:cNvPr id="29714" name="Freeform 86"/>
                <p:cNvSpPr>
                  <a:spLocks noEditPoints="1"/>
                </p:cNvSpPr>
                <p:nvPr/>
              </p:nvSpPr>
              <p:spPr>
                <a:xfrm>
                  <a:off x="7238859" y="5049726"/>
                  <a:ext cx="537132" cy="540021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5" name="Freeform 88"/>
                <p:cNvSpPr>
                  <a:spLocks noEditPoints="1"/>
                </p:cNvSpPr>
                <p:nvPr/>
              </p:nvSpPr>
              <p:spPr>
                <a:xfrm>
                  <a:off x="7702043" y="4991359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41"/>
            <p:cNvGrpSpPr/>
            <p:nvPr/>
          </p:nvGrpSpPr>
          <p:grpSpPr>
            <a:xfrm>
              <a:off x="527786" y="4306228"/>
              <a:ext cx="283075" cy="230257"/>
              <a:chOff x="7238865" y="5195923"/>
              <a:chExt cx="735640" cy="598380"/>
            </a:xfrm>
          </p:grpSpPr>
          <p:sp>
            <p:nvSpPr>
              <p:cNvPr id="29710" name="Freeform 86"/>
              <p:cNvSpPr>
                <a:spLocks noEditPoints="1"/>
              </p:cNvSpPr>
              <p:nvPr/>
            </p:nvSpPr>
            <p:spPr>
              <a:xfrm>
                <a:off x="7238865" y="5254283"/>
                <a:ext cx="537134" cy="540020"/>
              </a:xfrm>
              <a:custGeom>
                <a:avLst/>
                <a:gdLst>
                  <a:gd name="txL" fmla="*/ 0 w 292"/>
                  <a:gd name="txT" fmla="*/ 0 h 294"/>
                  <a:gd name="txR" fmla="*/ 292 w 292"/>
                  <a:gd name="txB" fmla="*/ 294 h 294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1" name="Freeform 88"/>
              <p:cNvSpPr>
                <a:spLocks noEditPoints="1"/>
              </p:cNvSpPr>
              <p:nvPr/>
            </p:nvSpPr>
            <p:spPr>
              <a:xfrm>
                <a:off x="7702046" y="5195923"/>
                <a:ext cx="272459" cy="293354"/>
              </a:xfrm>
              <a:custGeom>
                <a:avLst/>
                <a:gdLst>
                  <a:gd name="txL" fmla="*/ 0 w 148"/>
                  <a:gd name="txT" fmla="*/ 0 h 160"/>
                  <a:gd name="txR" fmla="*/ 148 w 148"/>
                  <a:gd name="txB" fmla="*/ 160 h 1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4"/>
          <p:cNvGrpSpPr/>
          <p:nvPr/>
        </p:nvGrpSpPr>
        <p:grpSpPr>
          <a:xfrm>
            <a:off x="1519547" y="2364276"/>
            <a:ext cx="7267295" cy="839003"/>
            <a:chOff x="467544" y="2935923"/>
            <a:chExt cx="8565085" cy="907832"/>
          </a:xfrm>
        </p:grpSpPr>
        <p:sp>
          <p:nvSpPr>
            <p:cNvPr id="6" name="矩形 5"/>
            <p:cNvSpPr/>
            <p:nvPr/>
          </p:nvSpPr>
          <p:spPr>
            <a:xfrm>
              <a:off x="1043841" y="2981959"/>
              <a:ext cx="7988788" cy="3456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组织</a:t>
              </a:r>
              <a:r>
                <a:rPr kumimoji="0" lang="zh-CN" altLang="zh-CN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kumimoji="0" lang="zh-CN" alt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清明，感恩和缅怀</a:t>
              </a:r>
              <a:r>
                <a:rPr lang="zh-CN" altLang="zh-CN" sz="14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遗体</a:t>
              </a:r>
              <a:r>
                <a:rPr lang="zh-CN" altLang="en-US" sz="14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器官</a:t>
              </a:r>
              <a:r>
                <a:rPr lang="zh-CN" altLang="zh-CN" sz="14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捐</a:t>
              </a:r>
              <a:r>
                <a:rPr lang="zh-CN" altLang="zh-CN" sz="1400" dirty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献</a:t>
              </a:r>
              <a:r>
                <a:rPr lang="zh-CN" altLang="zh-CN" sz="14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者</a:t>
              </a:r>
              <a:r>
                <a:rPr kumimoji="0" lang="zh-CN" altLang="zh-CN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活动</a:t>
              </a:r>
              <a:endParaRPr kumimoji="0" lang="zh-CN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43841" y="3429428"/>
              <a:ext cx="7196577" cy="3456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带领学生参加市红</a:t>
              </a:r>
              <a:r>
                <a:rPr kumimoji="0" lang="zh-CN" altLang="zh-CN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会</a:t>
              </a:r>
              <a:r>
                <a:rPr kumimoji="0" lang="zh-CN" altLang="en-US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遗体器官</a:t>
              </a:r>
              <a:r>
                <a:rPr lang="zh-CN" altLang="zh-CN" sz="14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捐</a:t>
              </a:r>
              <a:r>
                <a:rPr lang="zh-CN" altLang="zh-CN" sz="1400" dirty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献纪念日活动</a:t>
              </a:r>
              <a:endParaRPr lang="zh-CN" altLang="zh-CN" sz="1400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组合 3"/>
            <p:cNvGrpSpPr/>
            <p:nvPr/>
          </p:nvGrpSpPr>
          <p:grpSpPr>
            <a:xfrm>
              <a:off x="467544" y="2935923"/>
              <a:ext cx="432000" cy="432000"/>
              <a:chOff x="467544" y="2935923"/>
              <a:chExt cx="432000" cy="432000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467544" y="2935923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8" name="组合 2"/>
              <p:cNvGrpSpPr/>
              <p:nvPr/>
            </p:nvGrpSpPr>
            <p:grpSpPr>
              <a:xfrm>
                <a:off x="527738" y="3050757"/>
                <a:ext cx="283075" cy="230257"/>
                <a:chOff x="7238865" y="5195923"/>
                <a:chExt cx="735640" cy="598380"/>
              </a:xfrm>
            </p:grpSpPr>
            <p:sp>
              <p:nvSpPr>
                <p:cNvPr id="16" name="Freeform 86"/>
                <p:cNvSpPr>
                  <a:spLocks noEditPoints="1"/>
                </p:cNvSpPr>
                <p:nvPr/>
              </p:nvSpPr>
              <p:spPr>
                <a:xfrm>
                  <a:off x="7238865" y="5254283"/>
                  <a:ext cx="537134" cy="540020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" name="组合 34"/>
            <p:cNvGrpSpPr/>
            <p:nvPr/>
          </p:nvGrpSpPr>
          <p:grpSpPr>
            <a:xfrm>
              <a:off x="467544" y="3411965"/>
              <a:ext cx="431826" cy="431790"/>
              <a:chOff x="467496" y="2767978"/>
              <a:chExt cx="431826" cy="431790"/>
            </a:xfrm>
          </p:grpSpPr>
          <p:sp>
            <p:nvSpPr>
              <p:cNvPr id="19" name="矩形 18"/>
              <p:cNvSpPr/>
              <p:nvPr/>
            </p:nvSpPr>
            <p:spPr bwMode="auto">
              <a:xfrm>
                <a:off x="467496" y="2767978"/>
                <a:ext cx="431826" cy="431790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" name="组合 36"/>
              <p:cNvGrpSpPr/>
              <p:nvPr/>
            </p:nvGrpSpPr>
            <p:grpSpPr>
              <a:xfrm>
                <a:off x="527738" y="2904747"/>
                <a:ext cx="283075" cy="258887"/>
                <a:chOff x="7238865" y="4816493"/>
                <a:chExt cx="735640" cy="672784"/>
              </a:xfrm>
            </p:grpSpPr>
            <p:sp>
              <p:nvSpPr>
                <p:cNvPr id="21" name="Freeform 86"/>
                <p:cNvSpPr>
                  <a:spLocks noEditPoints="1"/>
                </p:cNvSpPr>
                <p:nvPr/>
              </p:nvSpPr>
              <p:spPr>
                <a:xfrm>
                  <a:off x="7238865" y="4816493"/>
                  <a:ext cx="537135" cy="540024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2" name="矩形 41"/>
          <p:cNvSpPr/>
          <p:nvPr/>
        </p:nvSpPr>
        <p:spPr>
          <a:xfrm>
            <a:off x="2048204" y="3308020"/>
            <a:ext cx="664635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rtl="0">
              <a:defRPr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成立学生“</a:t>
            </a:r>
            <a:r>
              <a:rPr lang="zh-CN" altLang="en-US" sz="14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遗体捐献服务部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Freeform 86"/>
          <p:cNvSpPr>
            <a:spLocks noEditPoints="1"/>
          </p:cNvSpPr>
          <p:nvPr/>
        </p:nvSpPr>
        <p:spPr>
          <a:xfrm>
            <a:off x="1571604" y="3417161"/>
            <a:ext cx="190887" cy="190094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88"/>
          <p:cNvSpPr>
            <a:spLocks noEditPoints="1"/>
          </p:cNvSpPr>
          <p:nvPr/>
        </p:nvSpPr>
        <p:spPr>
          <a:xfrm>
            <a:off x="1736209" y="3396618"/>
            <a:ext cx="96827" cy="103264"/>
          </a:xfrm>
          <a:custGeom>
            <a:avLst/>
            <a:gdLst>
              <a:gd name="txL" fmla="*/ 0 w 148"/>
              <a:gd name="txT" fmla="*/ 0 h 160"/>
              <a:gd name="txR" fmla="*/ 148 w 14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 bwMode="auto">
          <a:xfrm>
            <a:off x="1500166" y="3228372"/>
            <a:ext cx="366395" cy="399053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Freeform 86"/>
          <p:cNvSpPr>
            <a:spLocks noEditPoints="1"/>
          </p:cNvSpPr>
          <p:nvPr/>
        </p:nvSpPr>
        <p:spPr>
          <a:xfrm>
            <a:off x="1571604" y="3363941"/>
            <a:ext cx="175372" cy="192046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88"/>
          <p:cNvSpPr>
            <a:spLocks noEditPoints="1"/>
          </p:cNvSpPr>
          <p:nvPr/>
        </p:nvSpPr>
        <p:spPr>
          <a:xfrm>
            <a:off x="1714480" y="3308786"/>
            <a:ext cx="88957" cy="104325"/>
          </a:xfrm>
          <a:custGeom>
            <a:avLst/>
            <a:gdLst>
              <a:gd name="txL" fmla="*/ 0 w 148"/>
              <a:gd name="txT" fmla="*/ 0 h 160"/>
              <a:gd name="txR" fmla="*/ 148 w 14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50" name="文本框 1"/>
          <p:cNvSpPr txBox="1"/>
          <p:nvPr/>
        </p:nvSpPr>
        <p:spPr>
          <a:xfrm>
            <a:off x="5286380" y="9993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8" y="2500312"/>
            <a:ext cx="1928826" cy="1462866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pic>
        <p:nvPicPr>
          <p:cNvPr id="19460" name="Picture 2" descr="D:\更换电脑\E\教研室资料\红十字会\照片1\李金宽普陀座谈会\DSC_0133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2214560"/>
            <a:ext cx="3001453" cy="1431261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91082" y="951865"/>
            <a:ext cx="388091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遗体捐献登记者家访和探望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86512" y="4143386"/>
            <a:ext cx="2643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见证在遗体捐献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登记表</a:t>
            </a: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上签字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28794" y="4000510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为遗体捐献登记者庆祝生日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786050" y="107315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二、引导学生参与课堂外活动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smtClean="0">
                <a:latin typeface="Arial Rounded MT Bold" panose="02010600030101010101" pitchFamily="34" charset="0"/>
                <a:ea typeface="微软雅黑" panose="020B0503020204020204" pitchFamily="34" charset="-122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2786050" y="107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Picture 2" descr="D:\更换电脑\E\教研室资料\红十字会\照片1\到嘉定庄老师家访\微信图片_20170515093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2195838"/>
            <a:ext cx="2143140" cy="1447481"/>
          </a:xfrm>
          <a:prstGeom prst="rect">
            <a:avLst/>
          </a:prstGeom>
          <a:noFill/>
          <a:ln>
            <a:solidFill>
              <a:srgbClr val="9D1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更换电脑\E\教研室资料\红十字会\照片1\戎毅超家访\调整大小 微信图片_20180322083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00114"/>
            <a:ext cx="1928826" cy="1343723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sp>
        <p:nvSpPr>
          <p:cNvPr id="31" name="矩形 30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3" name="文本框 1"/>
          <p:cNvSpPr txBox="1"/>
          <p:nvPr/>
        </p:nvSpPr>
        <p:spPr>
          <a:xfrm>
            <a:off x="5286380" y="99938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000232" y="4733526"/>
            <a:ext cx="50006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聆听、感</a:t>
            </a: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受和解读遗体捐献者的生活观和生命观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9" descr="D:\更换电脑\E\教研室资料\红十字会\照片1\瞿大我老师座谈会\调整大小 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714494"/>
            <a:ext cx="1963849" cy="12774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970" y="3214692"/>
            <a:ext cx="1979548" cy="116476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30454"/>
            <a:ext cx="1560401" cy="23128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91082" y="951865"/>
            <a:ext cx="423810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邀请遗体捐献登记者与同学座谈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000232" y="4733526"/>
            <a:ext cx="50006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聆听、感</a:t>
            </a: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受和解读遗体捐献者的生活观和生命观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29454" y="4227934"/>
            <a:ext cx="1071570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活动海报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2786050" y="107315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二、引导学生参与课堂外活动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"/>
          <p:cNvSpPr txBox="1"/>
          <p:nvPr/>
        </p:nvSpPr>
        <p:spPr>
          <a:xfrm>
            <a:off x="2786050" y="10731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6" name="Picture 3" descr="D:\更换电脑\E\教研室资料\红十字会\照片1\校庆座谈会\重新曝光 调整大小 DSC_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94"/>
            <a:ext cx="2179473" cy="1277479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pic>
        <p:nvPicPr>
          <p:cNvPr id="31" name="Picture 4" descr="D:\更换电脑\E\教研室资料\红十字会\照片1\祈福活动\2018缅怀活动\调整大小 重新曝光 感恩.缅怀座谈会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8138" y="3214693"/>
            <a:ext cx="2148350" cy="11430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4" name="矩形 23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2" name="文本框 1"/>
          <p:cNvSpPr txBox="1"/>
          <p:nvPr/>
        </p:nvSpPr>
        <p:spPr>
          <a:xfrm>
            <a:off x="5286380" y="99938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0" descr="D:\更换电脑\E\教研室资料\红十字会\照片1\祈福活动\DSC_003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43504" y="2571750"/>
            <a:ext cx="1928826" cy="12766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10" name="Picture 2" descr="D:\更换电脑\E\教研室资料\红十字会\照片1\祈福活动\2016.3.30清明节祈福活动\举牌照\重新曝光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6"/>
            <a:ext cx="1920300" cy="8093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91082" y="951865"/>
            <a:ext cx="638124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组织“清明，感恩和缅怀遗体器官捐献者”活动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14546" y="4743390"/>
            <a:ext cx="400052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敬重逝者，慰藉家属，教育学生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4414" y="4000510"/>
            <a:ext cx="6286544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学生，遗体捐献者，教研室，学校领导，红十字会，共同参与</a:t>
            </a:r>
            <a:endParaRPr lang="en-US" altLang="zh-CN" sz="14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2786050" y="107315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二、引导学生参与课堂外活动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2786050" y="10731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" name="Picture 3" descr="D:\更换电脑\E\教研室资料\红十字会\照片1\祈福活动\2018缅怀活动\调整大小 教研室老师们与遗体捐献登记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8"/>
            <a:ext cx="3208408" cy="16430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5286380" y="99938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786328"/>
            <a:ext cx="9186545" cy="3571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4763"/>
            <a:ext cx="9144000" cy="709599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500034" y="1213033"/>
            <a:ext cx="8143931" cy="1072965"/>
            <a:chOff x="2311400" y="1634463"/>
            <a:chExt cx="4249307" cy="1219829"/>
          </a:xfrm>
        </p:grpSpPr>
        <p:sp>
          <p:nvSpPr>
            <p:cNvPr id="13" name="直接连接符 6"/>
            <p:cNvSpPr>
              <a:spLocks noChangeShapeType="1"/>
            </p:cNvSpPr>
            <p:nvPr/>
          </p:nvSpPr>
          <p:spPr bwMode="auto">
            <a:xfrm>
              <a:off x="2311400" y="2852706"/>
              <a:ext cx="4249307" cy="1586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直接连接符 7"/>
            <p:cNvSpPr>
              <a:spLocks noChangeShapeType="1"/>
            </p:cNvSpPr>
            <p:nvPr/>
          </p:nvSpPr>
          <p:spPr bwMode="auto">
            <a:xfrm>
              <a:off x="2311400" y="1634463"/>
              <a:ext cx="4249307" cy="1586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339972" y="1715679"/>
              <a:ext cx="1052392" cy="504521"/>
            </a:xfrm>
            <a:prstGeom prst="rect">
              <a:avLst/>
            </a:prstGeom>
            <a:solidFill>
              <a:srgbClr val="9D1F33"/>
            </a:solidFill>
            <a:ln w="19050"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PART  </a:t>
              </a: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 Rounded MT Bold" panose="02010600030101010101" pitchFamily="34" charset="0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38879" y="2219108"/>
              <a:ext cx="878936" cy="62668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第二部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928926" y="1285866"/>
            <a:ext cx="5643602" cy="92869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专业课程融入思政工</a:t>
            </a:r>
            <a:r>
              <a:rPr lang="zh-CN" altLang="en-US" sz="24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作的</a:t>
            </a:r>
            <a:endParaRPr lang="en-US" altLang="zh-CN" sz="24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zh-CN" altLang="en-US" sz="24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24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设计理</a:t>
            </a:r>
            <a:r>
              <a:rPr lang="zh-CN" altLang="en-US" sz="24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念与方法</a:t>
            </a:r>
            <a:endParaRPr lang="zh-CN" altLang="en-US" sz="24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8596" y="2643188"/>
            <a:ext cx="3929090" cy="1928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4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关于教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业课程思政教学设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计的</a:t>
            </a:r>
            <a:r>
              <a:rPr lang="zh-CN" altLang="en-US" sz="16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五个环节</a:t>
            </a:r>
            <a:endParaRPr lang="zh-CN" altLang="en-US" sz="1600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>
              <a:lnSpc>
                <a:spcPts val="24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何设置专业课程思政</a:t>
            </a:r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zh-CN" altLang="en-US" sz="1600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>
              <a:lnSpc>
                <a:spcPts val="2400"/>
              </a:lnSpc>
            </a:pP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</a:t>
            </a:r>
            <a:r>
              <a:rPr lang="zh-CN" altLang="en-US" sz="16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的选择和组织</a:t>
            </a:r>
            <a:endParaRPr lang="en-US" altLang="zh-CN" sz="160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>
              <a:lnSpc>
                <a:spcPts val="2400"/>
              </a:lnSpc>
            </a:pP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开展专业课程思政的</a:t>
            </a:r>
            <a:r>
              <a:rPr lang="zh-CN" altLang="en-US" sz="16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2000" y="2643188"/>
            <a:ext cx="4248472" cy="1928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>
              <a:lnSpc>
                <a:spcPts val="24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思政目标与专业课程的</a:t>
            </a:r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的标准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rtl="0">
              <a:lnSpc>
                <a:spcPts val="24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如何进行</a:t>
            </a:r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endParaRPr lang="en-US" altLang="zh-CN" sz="1600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>
              <a:lnSpc>
                <a:spcPts val="24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如何进行</a:t>
            </a:r>
            <a:r>
              <a:rPr lang="zh-CN" altLang="en-US" sz="1600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endParaRPr lang="en-US" altLang="zh-CN" sz="1600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>
              <a:lnSpc>
                <a:spcPts val="24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各级领导层面可以做的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2" descr="D:\更换电脑\E\教研室资料\红十字会\照片1\160301青浦纪念会\调整大小 DSC_006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8185" y="3003798"/>
            <a:ext cx="1872208" cy="1128561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691082" y="794739"/>
            <a:ext cx="745281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参加上海市红会每年一度的“遗体器官捐献纪念日活动”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25" name="Picture 10" descr="C:\Documents and Settings\Administrator\桌面\白色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214546" y="4743390"/>
            <a:ext cx="400052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敬重逝者，慰藉家属，教育学生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624" y="4310975"/>
            <a:ext cx="4071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每年</a:t>
            </a:r>
            <a:r>
              <a:rPr kumimoji="0" lang="en-US" altLang="zh-CN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</a:t>
            </a: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日，教师带领学生参加“遗体捐献纪念日”活动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0192" y="4371950"/>
            <a:ext cx="2214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学生在活动中的“诗朗诵”</a:t>
            </a:r>
            <a:endParaRPr kumimoji="0" lang="zh-CN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2786050" y="107315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二、引导学生参与课堂外活动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160" y="77155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Picture 9" descr="C:\Users\Administrator\Desktop\人体解剖学第一课（素材）\调整大小 学生给遗体捐献者献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2811958"/>
            <a:ext cx="1958230" cy="1300572"/>
          </a:xfrm>
          <a:prstGeom prst="rect">
            <a:avLst/>
          </a:prstGeom>
          <a:noFill/>
          <a:ln w="9525">
            <a:solidFill>
              <a:srgbClr val="9D1F33"/>
            </a:solidFill>
          </a:ln>
        </p:spPr>
      </p:pic>
      <p:sp>
        <p:nvSpPr>
          <p:cNvPr id="26" name="文本框 1"/>
          <p:cNvSpPr txBox="1"/>
          <p:nvPr/>
        </p:nvSpPr>
        <p:spPr>
          <a:xfrm>
            <a:off x="2786050" y="107315"/>
            <a:ext cx="377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（二）引导学生参与课堂外活动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2" name="Picture 2" descr="D:\更换电脑\E\教研室资料\红十字会\照片1\2018纪念周活动\重新曝光 调整大小 DSC_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2931790"/>
            <a:ext cx="2025755" cy="1164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7" name="矩形 26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5286380" y="99938"/>
            <a:ext cx="223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（三）课堂外活动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pic>
        <p:nvPicPr>
          <p:cNvPr id="23" name="Picture 8" descr="C:\Users\Administrator\Desktop\人体解剖学第一课（素材）\调整大小 上海市遗体捐献文化园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491630"/>
            <a:ext cx="1958230" cy="113788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24" name="图片 6" descr="调整大小 DSC_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9" y="1491631"/>
            <a:ext cx="2022690" cy="121783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</p:pic>
      <p:pic>
        <p:nvPicPr>
          <p:cNvPr id="1026" name="Picture 2" descr="D:\更换电脑\E\教研室资料\红十字会\照片1\上海青浦福寿园的集体纪念碑\调整大小 64824673765761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491631"/>
            <a:ext cx="1823180" cy="12154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1921510" y="1500180"/>
            <a:ext cx="6236474" cy="2372770"/>
            <a:chOff x="467544" y="2935923"/>
            <a:chExt cx="6364498" cy="2404834"/>
          </a:xfrm>
        </p:grpSpPr>
        <p:sp>
          <p:nvSpPr>
            <p:cNvPr id="13" name="矩形 12"/>
            <p:cNvSpPr/>
            <p:nvPr/>
          </p:nvSpPr>
          <p:spPr>
            <a:xfrm>
              <a:off x="1116746" y="2981959"/>
              <a:ext cx="5044783" cy="343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遗</a:t>
              </a:r>
              <a:r>
                <a:rPr lang="zh-CN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体捐献文化走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廊</a:t>
              </a:r>
              <a:endPara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8214" y="4989081"/>
              <a:ext cx="5773828" cy="351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rtl="0">
                <a:defRPr/>
              </a:pP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心路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（学生心得体会摘录）</a:t>
              </a:r>
              <a:endParaRPr kumimoji="0" lang="zh-CN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841" y="4471917"/>
              <a:ext cx="3732502" cy="35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rtl="0">
                <a:defRPr/>
              </a:pP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大体老师纪念馆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lang="zh-CN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课程网站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" name="组合 3"/>
            <p:cNvGrpSpPr/>
            <p:nvPr/>
          </p:nvGrpSpPr>
          <p:grpSpPr>
            <a:xfrm>
              <a:off x="467544" y="2935923"/>
              <a:ext cx="432000" cy="432000"/>
              <a:chOff x="467544" y="2935923"/>
              <a:chExt cx="432000" cy="432000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467544" y="2935923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" name="组合 2"/>
              <p:cNvGrpSpPr/>
              <p:nvPr/>
            </p:nvGrpSpPr>
            <p:grpSpPr>
              <a:xfrm>
                <a:off x="527738" y="3050757"/>
                <a:ext cx="283075" cy="230257"/>
                <a:chOff x="7238865" y="5195923"/>
                <a:chExt cx="735640" cy="598380"/>
              </a:xfrm>
            </p:grpSpPr>
            <p:sp>
              <p:nvSpPr>
                <p:cNvPr id="29718" name="Freeform 86"/>
                <p:cNvSpPr>
                  <a:spLocks noEditPoints="1"/>
                </p:cNvSpPr>
                <p:nvPr/>
              </p:nvSpPr>
              <p:spPr>
                <a:xfrm>
                  <a:off x="7238865" y="5254283"/>
                  <a:ext cx="537134" cy="540020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9" name="Freeform 88"/>
                <p:cNvSpPr>
                  <a:spLocks noEditPoints="1"/>
                </p:cNvSpPr>
                <p:nvPr/>
              </p:nvSpPr>
              <p:spPr>
                <a:xfrm>
                  <a:off x="7702046" y="5195923"/>
                  <a:ext cx="272459" cy="293354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34"/>
            <p:cNvGrpSpPr/>
            <p:nvPr/>
          </p:nvGrpSpPr>
          <p:grpSpPr>
            <a:xfrm>
              <a:off x="467544" y="3460900"/>
              <a:ext cx="431826" cy="431789"/>
              <a:chOff x="467496" y="2816913"/>
              <a:chExt cx="431826" cy="431789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467496" y="2816913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" name="组合 36"/>
              <p:cNvGrpSpPr/>
              <p:nvPr/>
            </p:nvGrpSpPr>
            <p:grpSpPr>
              <a:xfrm>
                <a:off x="527738" y="2980992"/>
                <a:ext cx="283075" cy="230254"/>
                <a:chOff x="7238865" y="5014602"/>
                <a:chExt cx="735640" cy="598370"/>
              </a:xfrm>
            </p:grpSpPr>
            <p:sp>
              <p:nvSpPr>
                <p:cNvPr id="29714" name="Freeform 86"/>
                <p:cNvSpPr>
                  <a:spLocks noEditPoints="1"/>
                </p:cNvSpPr>
                <p:nvPr/>
              </p:nvSpPr>
              <p:spPr>
                <a:xfrm>
                  <a:off x="7238865" y="5072953"/>
                  <a:ext cx="537134" cy="540019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5" name="Freeform 88"/>
                <p:cNvSpPr>
                  <a:spLocks noEditPoints="1"/>
                </p:cNvSpPr>
                <p:nvPr/>
              </p:nvSpPr>
              <p:spPr>
                <a:xfrm>
                  <a:off x="7702045" y="5014602"/>
                  <a:ext cx="272460" cy="293355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" name="组合 39"/>
            <p:cNvGrpSpPr/>
            <p:nvPr/>
          </p:nvGrpSpPr>
          <p:grpSpPr>
            <a:xfrm>
              <a:off x="467544" y="3965094"/>
              <a:ext cx="431826" cy="431789"/>
              <a:chOff x="467496" y="2709624"/>
              <a:chExt cx="431826" cy="431789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467496" y="2709624"/>
                <a:ext cx="431826" cy="431789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8" name="组合 41"/>
              <p:cNvGrpSpPr/>
              <p:nvPr/>
            </p:nvGrpSpPr>
            <p:grpSpPr>
              <a:xfrm>
                <a:off x="527738" y="2824247"/>
                <a:ext cx="283075" cy="230258"/>
                <a:chOff x="7238865" y="4607281"/>
                <a:chExt cx="735640" cy="598383"/>
              </a:xfrm>
            </p:grpSpPr>
            <p:sp>
              <p:nvSpPr>
                <p:cNvPr id="29710" name="Freeform 86"/>
                <p:cNvSpPr>
                  <a:spLocks noEditPoints="1"/>
                </p:cNvSpPr>
                <p:nvPr/>
              </p:nvSpPr>
              <p:spPr>
                <a:xfrm>
                  <a:off x="7238865" y="4665645"/>
                  <a:ext cx="537134" cy="540019"/>
                </a:xfrm>
                <a:custGeom>
                  <a:avLst/>
                  <a:gdLst>
                    <a:gd name="txL" fmla="*/ 0 w 292"/>
                    <a:gd name="txT" fmla="*/ 0 h 294"/>
                    <a:gd name="txR" fmla="*/ 292 w 292"/>
                    <a:gd name="txB" fmla="*/ 294 h 294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292" h="294">
                      <a:moveTo>
                        <a:pt x="292" y="140"/>
                      </a:moveTo>
                      <a:cubicBezTo>
                        <a:pt x="287" y="113"/>
                        <a:pt x="287" y="113"/>
                        <a:pt x="287" y="113"/>
                      </a:cubicBezTo>
                      <a:cubicBezTo>
                        <a:pt x="286" y="110"/>
                        <a:pt x="284" y="108"/>
                        <a:pt x="280" y="107"/>
                      </a:cubicBezTo>
                      <a:cubicBezTo>
                        <a:pt x="239" y="105"/>
                        <a:pt x="239" y="105"/>
                        <a:pt x="239" y="105"/>
                      </a:cubicBezTo>
                      <a:cubicBezTo>
                        <a:pt x="237" y="102"/>
                        <a:pt x="235" y="98"/>
                        <a:pt x="233" y="95"/>
                      </a:cubicBezTo>
                      <a:cubicBezTo>
                        <a:pt x="252" y="58"/>
                        <a:pt x="252" y="58"/>
                        <a:pt x="252" y="58"/>
                      </a:cubicBezTo>
                      <a:cubicBezTo>
                        <a:pt x="254" y="55"/>
                        <a:pt x="253" y="51"/>
                        <a:pt x="250" y="49"/>
                      </a:cubicBezTo>
                      <a:cubicBezTo>
                        <a:pt x="229" y="32"/>
                        <a:pt x="229" y="32"/>
                        <a:pt x="229" y="32"/>
                      </a:cubicBezTo>
                      <a:cubicBezTo>
                        <a:pt x="227" y="29"/>
                        <a:pt x="223" y="29"/>
                        <a:pt x="220" y="31"/>
                      </a:cubicBezTo>
                      <a:cubicBezTo>
                        <a:pt x="187" y="57"/>
                        <a:pt x="187" y="57"/>
                        <a:pt x="187" y="57"/>
                      </a:cubicBezTo>
                      <a:cubicBezTo>
                        <a:pt x="184" y="55"/>
                        <a:pt x="181" y="54"/>
                        <a:pt x="177" y="53"/>
                      </a:cubicBezTo>
                      <a:cubicBezTo>
                        <a:pt x="167" y="6"/>
                        <a:pt x="167" y="6"/>
                        <a:pt x="167" y="6"/>
                      </a:cubicBezTo>
                      <a:cubicBezTo>
                        <a:pt x="166" y="3"/>
                        <a:pt x="163" y="0"/>
                        <a:pt x="160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6" y="3"/>
                        <a:pt x="125" y="6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1" y="54"/>
                        <a:pt x="108" y="55"/>
                        <a:pt x="105" y="57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69" y="29"/>
                        <a:pt x="65" y="29"/>
                        <a:pt x="63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9" y="51"/>
                        <a:pt x="39" y="55"/>
                        <a:pt x="40" y="58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7" y="98"/>
                        <a:pt x="55" y="102"/>
                        <a:pt x="53" y="105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07"/>
                        <a:pt x="6" y="110"/>
                        <a:pt x="5" y="113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43"/>
                        <a:pt x="1" y="147"/>
                        <a:pt x="4" y="148"/>
                      </a:cubicBezTo>
                      <a:cubicBezTo>
                        <a:pt x="43" y="164"/>
                        <a:pt x="43" y="164"/>
                        <a:pt x="43" y="164"/>
                      </a:cubicBezTo>
                      <a:cubicBezTo>
                        <a:pt x="44" y="168"/>
                        <a:pt x="44" y="172"/>
                        <a:pt x="45" y="176"/>
                      </a:cubicBezTo>
                      <a:cubicBezTo>
                        <a:pt x="14" y="204"/>
                        <a:pt x="14" y="204"/>
                        <a:pt x="14" y="204"/>
                      </a:cubicBezTo>
                      <a:cubicBezTo>
                        <a:pt x="12" y="206"/>
                        <a:pt x="11" y="210"/>
                        <a:pt x="13" y="213"/>
                      </a:cubicBezTo>
                      <a:cubicBezTo>
                        <a:pt x="27" y="237"/>
                        <a:pt x="27" y="237"/>
                        <a:pt x="27" y="237"/>
                      </a:cubicBezTo>
                      <a:cubicBezTo>
                        <a:pt x="28" y="239"/>
                        <a:pt x="32" y="241"/>
                        <a:pt x="35" y="240"/>
                      </a:cubicBezTo>
                      <a:cubicBezTo>
                        <a:pt x="75" y="227"/>
                        <a:pt x="75" y="227"/>
                        <a:pt x="75" y="227"/>
                      </a:cubicBezTo>
                      <a:cubicBezTo>
                        <a:pt x="78" y="230"/>
                        <a:pt x="81" y="233"/>
                        <a:pt x="84" y="235"/>
                      </a:cubicBezTo>
                      <a:cubicBezTo>
                        <a:pt x="79" y="276"/>
                        <a:pt x="79" y="276"/>
                        <a:pt x="79" y="276"/>
                      </a:cubicBezTo>
                      <a:cubicBezTo>
                        <a:pt x="78" y="280"/>
                        <a:pt x="80" y="283"/>
                        <a:pt x="83" y="284"/>
                      </a:cubicBezTo>
                      <a:cubicBezTo>
                        <a:pt x="109" y="293"/>
                        <a:pt x="109" y="293"/>
                        <a:pt x="109" y="293"/>
                      </a:cubicBezTo>
                      <a:cubicBezTo>
                        <a:pt x="112" y="294"/>
                        <a:pt x="116" y="293"/>
                        <a:pt x="118" y="291"/>
                      </a:cubicBezTo>
                      <a:cubicBezTo>
                        <a:pt x="140" y="255"/>
                        <a:pt x="140" y="255"/>
                        <a:pt x="140" y="255"/>
                      </a:cubicBezTo>
                      <a:cubicBezTo>
                        <a:pt x="142" y="255"/>
                        <a:pt x="144" y="256"/>
                        <a:pt x="146" y="256"/>
                      </a:cubicBezTo>
                      <a:cubicBezTo>
                        <a:pt x="148" y="256"/>
                        <a:pt x="150" y="255"/>
                        <a:pt x="152" y="255"/>
                      </a:cubicBezTo>
                      <a:cubicBezTo>
                        <a:pt x="174" y="291"/>
                        <a:pt x="174" y="291"/>
                        <a:pt x="174" y="291"/>
                      </a:cubicBezTo>
                      <a:cubicBezTo>
                        <a:pt x="176" y="293"/>
                        <a:pt x="180" y="294"/>
                        <a:pt x="183" y="293"/>
                      </a:cubicBezTo>
                      <a:cubicBezTo>
                        <a:pt x="209" y="284"/>
                        <a:pt x="209" y="284"/>
                        <a:pt x="209" y="284"/>
                      </a:cubicBezTo>
                      <a:cubicBezTo>
                        <a:pt x="212" y="283"/>
                        <a:pt x="214" y="280"/>
                        <a:pt x="213" y="276"/>
                      </a:cubicBezTo>
                      <a:cubicBezTo>
                        <a:pt x="208" y="235"/>
                        <a:pt x="208" y="235"/>
                        <a:pt x="208" y="235"/>
                      </a:cubicBezTo>
                      <a:cubicBezTo>
                        <a:pt x="211" y="232"/>
                        <a:pt x="214" y="230"/>
                        <a:pt x="217" y="227"/>
                      </a:cubicBezTo>
                      <a:cubicBezTo>
                        <a:pt x="257" y="240"/>
                        <a:pt x="257" y="240"/>
                        <a:pt x="257" y="240"/>
                      </a:cubicBezTo>
                      <a:cubicBezTo>
                        <a:pt x="260" y="241"/>
                        <a:pt x="264" y="239"/>
                        <a:pt x="265" y="237"/>
                      </a:cubicBezTo>
                      <a:cubicBezTo>
                        <a:pt x="279" y="213"/>
                        <a:pt x="279" y="213"/>
                        <a:pt x="279" y="213"/>
                      </a:cubicBezTo>
                      <a:cubicBezTo>
                        <a:pt x="281" y="210"/>
                        <a:pt x="280" y="206"/>
                        <a:pt x="278" y="204"/>
                      </a:cubicBezTo>
                      <a:cubicBezTo>
                        <a:pt x="247" y="176"/>
                        <a:pt x="247" y="176"/>
                        <a:pt x="247" y="176"/>
                      </a:cubicBezTo>
                      <a:cubicBezTo>
                        <a:pt x="248" y="172"/>
                        <a:pt x="248" y="168"/>
                        <a:pt x="249" y="164"/>
                      </a:cubicBezTo>
                      <a:cubicBezTo>
                        <a:pt x="288" y="148"/>
                        <a:pt x="288" y="148"/>
                        <a:pt x="288" y="148"/>
                      </a:cubicBezTo>
                      <a:cubicBezTo>
                        <a:pt x="291" y="147"/>
                        <a:pt x="292" y="144"/>
                        <a:pt x="292" y="140"/>
                      </a:cubicBezTo>
                      <a:close/>
                      <a:moveTo>
                        <a:pt x="204" y="152"/>
                      </a:moveTo>
                      <a:cubicBezTo>
                        <a:pt x="204" y="168"/>
                        <a:pt x="197" y="182"/>
                        <a:pt x="187" y="193"/>
                      </a:cubicBezTo>
                      <a:cubicBezTo>
                        <a:pt x="176" y="203"/>
                        <a:pt x="162" y="210"/>
                        <a:pt x="146" y="210"/>
                      </a:cubicBezTo>
                      <a:cubicBezTo>
                        <a:pt x="130" y="210"/>
                        <a:pt x="116" y="203"/>
                        <a:pt x="105" y="193"/>
                      </a:cubicBezTo>
                      <a:cubicBezTo>
                        <a:pt x="95" y="182"/>
                        <a:pt x="88" y="168"/>
                        <a:pt x="88" y="152"/>
                      </a:cubicBezTo>
                      <a:cubicBezTo>
                        <a:pt x="88" y="136"/>
                        <a:pt x="95" y="121"/>
                        <a:pt x="105" y="111"/>
                      </a:cubicBezTo>
                      <a:cubicBezTo>
                        <a:pt x="116" y="100"/>
                        <a:pt x="130" y="94"/>
                        <a:pt x="146" y="94"/>
                      </a:cubicBezTo>
                      <a:cubicBezTo>
                        <a:pt x="162" y="94"/>
                        <a:pt x="176" y="100"/>
                        <a:pt x="187" y="111"/>
                      </a:cubicBezTo>
                      <a:cubicBezTo>
                        <a:pt x="197" y="121"/>
                        <a:pt x="204" y="136"/>
                        <a:pt x="204" y="152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1" name="Freeform 88"/>
                <p:cNvSpPr>
                  <a:spLocks noEditPoints="1"/>
                </p:cNvSpPr>
                <p:nvPr/>
              </p:nvSpPr>
              <p:spPr>
                <a:xfrm>
                  <a:off x="7702045" y="4607281"/>
                  <a:ext cx="272460" cy="293355"/>
                </a:xfrm>
                <a:custGeom>
                  <a:avLst/>
                  <a:gdLst>
                    <a:gd name="txL" fmla="*/ 0 w 148"/>
                    <a:gd name="txT" fmla="*/ 0 h 160"/>
                    <a:gd name="txR" fmla="*/ 148 w 148"/>
                    <a:gd name="txB" fmla="*/ 160 h 160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148" h="160">
                      <a:moveTo>
                        <a:pt x="129" y="91"/>
                      </a:moveTo>
                      <a:cubicBezTo>
                        <a:pt x="130" y="88"/>
                        <a:pt x="131" y="84"/>
                        <a:pt x="131" y="80"/>
                      </a:cubicBezTo>
                      <a:cubicBezTo>
                        <a:pt x="131" y="77"/>
                        <a:pt x="130" y="73"/>
                        <a:pt x="129" y="70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7" y="54"/>
                        <a:pt x="147" y="52"/>
                        <a:pt x="147" y="50"/>
                      </a:cubicBezTo>
                      <a:cubicBezTo>
                        <a:pt x="147" y="49"/>
                        <a:pt x="147" y="47"/>
                        <a:pt x="147" y="46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6" y="31"/>
                        <a:pt x="133" y="31"/>
                      </a:cubicBezTo>
                      <a:cubicBezTo>
                        <a:pt x="133" y="31"/>
                        <a:pt x="132" y="31"/>
                        <a:pt x="13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5" y="33"/>
                        <a:pt x="99" y="29"/>
                        <a:pt x="92" y="2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7" y="3"/>
                        <a:pt x="84" y="0"/>
                        <a:pt x="81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3" y="0"/>
                        <a:pt x="61" y="3"/>
                        <a:pt x="60" y="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48" y="29"/>
                        <a:pt x="42" y="33"/>
                        <a:pt x="37" y="38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2" y="31"/>
                        <a:pt x="9" y="32"/>
                        <a:pt x="8" y="34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0" y="47"/>
                        <a:pt x="0" y="49"/>
                        <a:pt x="0" y="50"/>
                      </a:cubicBezTo>
                      <a:cubicBezTo>
                        <a:pt x="0" y="52"/>
                        <a:pt x="1" y="54"/>
                        <a:pt x="2" y="55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8" y="73"/>
                        <a:pt x="17" y="77"/>
                        <a:pt x="17" y="80"/>
                      </a:cubicBezTo>
                      <a:cubicBezTo>
                        <a:pt x="17" y="84"/>
                        <a:pt x="18" y="87"/>
                        <a:pt x="19" y="91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" y="107"/>
                        <a:pt x="0" y="109"/>
                        <a:pt x="0" y="111"/>
                      </a:cubicBezTo>
                      <a:cubicBezTo>
                        <a:pt x="0" y="112"/>
                        <a:pt x="0" y="113"/>
                        <a:pt x="1" y="114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9" y="129"/>
                        <a:pt x="12" y="130"/>
                        <a:pt x="14" y="130"/>
                      </a:cubicBezTo>
                      <a:cubicBezTo>
                        <a:pt x="15" y="130"/>
                        <a:pt x="15" y="130"/>
                        <a:pt x="16" y="130"/>
                      </a:cubicBezTo>
                      <a:cubicBezTo>
                        <a:pt x="37" y="123"/>
                        <a:pt x="37" y="123"/>
                        <a:pt x="37" y="123"/>
                      </a:cubicBezTo>
                      <a:cubicBezTo>
                        <a:pt x="42" y="127"/>
                        <a:pt x="48" y="131"/>
                        <a:pt x="55" y="133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1" y="158"/>
                        <a:pt x="63" y="160"/>
                        <a:pt x="67" y="160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4" y="160"/>
                        <a:pt x="87" y="158"/>
                        <a:pt x="88" y="155"/>
                      </a:cubicBezTo>
                      <a:cubicBezTo>
                        <a:pt x="92" y="134"/>
                        <a:pt x="92" y="134"/>
                        <a:pt x="92" y="134"/>
                      </a:cubicBezTo>
                      <a:cubicBezTo>
                        <a:pt x="99" y="131"/>
                        <a:pt x="105" y="128"/>
                        <a:pt x="111" y="123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132" y="130"/>
                        <a:pt x="133" y="130"/>
                        <a:pt x="133" y="130"/>
                      </a:cubicBezTo>
                      <a:cubicBezTo>
                        <a:pt x="136" y="130"/>
                        <a:pt x="138" y="129"/>
                        <a:pt x="140" y="126"/>
                      </a:cubicBezTo>
                      <a:cubicBezTo>
                        <a:pt x="147" y="114"/>
                        <a:pt x="147" y="114"/>
                        <a:pt x="147" y="114"/>
                      </a:cubicBezTo>
                      <a:cubicBezTo>
                        <a:pt x="147" y="113"/>
                        <a:pt x="148" y="112"/>
                        <a:pt x="147" y="111"/>
                      </a:cubicBezTo>
                      <a:cubicBezTo>
                        <a:pt x="148" y="109"/>
                        <a:pt x="147" y="107"/>
                        <a:pt x="145" y="106"/>
                      </a:cubicBezTo>
                      <a:lnTo>
                        <a:pt x="129" y="91"/>
                      </a:lnTo>
                      <a:close/>
                      <a:moveTo>
                        <a:pt x="96" y="80"/>
                      </a:moveTo>
                      <a:cubicBezTo>
                        <a:pt x="96" y="92"/>
                        <a:pt x="86" y="102"/>
                        <a:pt x="74" y="102"/>
                      </a:cubicBezTo>
                      <a:cubicBezTo>
                        <a:pt x="62" y="102"/>
                        <a:pt x="52" y="92"/>
                        <a:pt x="52" y="80"/>
                      </a:cubicBezTo>
                      <a:cubicBezTo>
                        <a:pt x="52" y="68"/>
                        <a:pt x="62" y="58"/>
                        <a:pt x="74" y="58"/>
                      </a:cubicBezTo>
                      <a:cubicBezTo>
                        <a:pt x="86" y="58"/>
                        <a:pt x="96" y="68"/>
                        <a:pt x="96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9" name="矩形 28"/>
          <p:cNvSpPr/>
          <p:nvPr/>
        </p:nvSpPr>
        <p:spPr>
          <a:xfrm>
            <a:off x="2500298" y="2534264"/>
            <a:ext cx="3837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大爱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“遗体捐献者纪念园”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1884701" y="3015694"/>
            <a:ext cx="461719" cy="428654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reeform 86"/>
          <p:cNvSpPr>
            <a:spLocks noEditPoints="1"/>
          </p:cNvSpPr>
          <p:nvPr/>
        </p:nvSpPr>
        <p:spPr>
          <a:xfrm>
            <a:off x="1943732" y="3150947"/>
            <a:ext cx="220998" cy="206291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88"/>
          <p:cNvSpPr>
            <a:spLocks noEditPoints="1"/>
          </p:cNvSpPr>
          <p:nvPr/>
        </p:nvSpPr>
        <p:spPr>
          <a:xfrm>
            <a:off x="2118378" y="3128788"/>
            <a:ext cx="112101" cy="112063"/>
          </a:xfrm>
          <a:custGeom>
            <a:avLst/>
            <a:gdLst>
              <a:gd name="txL" fmla="*/ 0 w 148"/>
              <a:gd name="txT" fmla="*/ 0 h 160"/>
              <a:gd name="txR" fmla="*/ 148 w 14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39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71736" y="2034198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我校师生遗体捐献者纪念墙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928794" y="3515760"/>
            <a:ext cx="423140" cy="426032"/>
          </a:xfrm>
          <a:prstGeom prst="rect">
            <a:avLst/>
          </a:prstGeom>
          <a:solidFill>
            <a:srgbClr val="9D1F33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reeform 86"/>
          <p:cNvSpPr>
            <a:spLocks noEditPoints="1"/>
          </p:cNvSpPr>
          <p:nvPr/>
        </p:nvSpPr>
        <p:spPr>
          <a:xfrm>
            <a:off x="1987824" y="3699801"/>
            <a:ext cx="202532" cy="205029"/>
          </a:xfrm>
          <a:custGeom>
            <a:avLst/>
            <a:gdLst>
              <a:gd name="txL" fmla="*/ 0 w 292"/>
              <a:gd name="txT" fmla="*/ 0 h 294"/>
              <a:gd name="txR" fmla="*/ 292 w 292"/>
              <a:gd name="txB" fmla="*/ 294 h 2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88"/>
          <p:cNvSpPr>
            <a:spLocks noEditPoints="1"/>
          </p:cNvSpPr>
          <p:nvPr/>
        </p:nvSpPr>
        <p:spPr>
          <a:xfrm>
            <a:off x="2162471" y="3677643"/>
            <a:ext cx="102734" cy="111378"/>
          </a:xfrm>
          <a:custGeom>
            <a:avLst/>
            <a:gdLst>
              <a:gd name="txL" fmla="*/ 0 w 148"/>
              <a:gd name="txT" fmla="*/ 0 h 160"/>
              <a:gd name="txR" fmla="*/ 148 w 14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31230" y="951865"/>
            <a:ext cx="2222500" cy="12439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0" name="Picture 10" descr="D:\更换电脑\E\教研室资料\教研室照片\走廊\重新曝光 调整大小 遗体捐献文化走廊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194" y="1962150"/>
            <a:ext cx="2452360" cy="16197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1" name="Picture 2" descr="D:\更换电脑\E\教研室资料\教研室照片\遗体捐献文化走廊\调整大小 重新曝光 DSC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682" y="1962150"/>
            <a:ext cx="1353803" cy="182404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2" name="Picture 9" descr="D:\更换电脑\E\教研室资料\教研室照片\89676710888567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1043" y="2714626"/>
            <a:ext cx="2413821" cy="1290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6633" name="Text Box 2"/>
          <p:cNvSpPr txBox="1">
            <a:spLocks noChangeArrowheads="1"/>
          </p:cNvSpPr>
          <p:nvPr/>
        </p:nvSpPr>
        <p:spPr bwMode="auto">
          <a:xfrm>
            <a:off x="6357950" y="2285998"/>
            <a:ext cx="2232025" cy="319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滚动播放的电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视屏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634" name="Text Box 2"/>
          <p:cNvSpPr txBox="1">
            <a:spLocks noChangeArrowheads="1"/>
          </p:cNvSpPr>
          <p:nvPr/>
        </p:nvSpPr>
        <p:spPr bwMode="auto">
          <a:xfrm>
            <a:off x="6031231" y="4143387"/>
            <a:ext cx="239842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“解剖学第一课”展板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635" name="Text Box 2"/>
          <p:cNvSpPr txBox="1">
            <a:spLocks noChangeArrowheads="1"/>
          </p:cNvSpPr>
          <p:nvPr/>
        </p:nvSpPr>
        <p:spPr bwMode="auto">
          <a:xfrm>
            <a:off x="1785918" y="4071948"/>
            <a:ext cx="2449512" cy="319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遗体捐献文化走廊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1082" y="951865"/>
            <a:ext cx="3952356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遗体捐献文化走廊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560" y="90805"/>
            <a:ext cx="326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10" descr="C:\Documents and Settings\Administrator\桌面\白色版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2702560" y="9080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91082" y="951865"/>
            <a:ext cx="4673006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我校师生遗体捐献者纪念墙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560" y="9080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2702560" y="9080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071802" y="4786328"/>
            <a:ext cx="3643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有领导干部，也有教职工，还有学生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C:\Users\Administrator\Desktop\重新曝光 微信图片_2018051413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774" y="1970315"/>
            <a:ext cx="2790309" cy="2092732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pic>
        <p:nvPicPr>
          <p:cNvPr id="2053" name="Picture 5" descr="D:\更换电脑\E\教研室资料\红十字会\我校捐献人员资料\遗体捐献纪念墙\遗体捐献纪念墙\调整大小 210960739894688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75" y="1898308"/>
            <a:ext cx="1491142" cy="2185610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pic>
        <p:nvPicPr>
          <p:cNvPr id="2054" name="Picture 6" descr="D:\更换电脑\E\教研室资料\红十字会\我校捐献人员资料\遗体捐献纪念墙\遗体捐献纪念墙\调整大小 408809552768551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16375"/>
            <a:ext cx="936104" cy="1372075"/>
          </a:xfrm>
          <a:prstGeom prst="rect">
            <a:avLst/>
          </a:prstGeom>
          <a:noFill/>
        </p:spPr>
      </p:pic>
      <p:pic>
        <p:nvPicPr>
          <p:cNvPr id="2055" name="Picture 7" descr="D:\更换电脑\E\教研室资料\红十字会\我校捐献人员资料\遗体捐献纪念墙\遗体捐献纪念墙\调整大小 629744550271399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1271683"/>
            <a:ext cx="920136" cy="1349633"/>
          </a:xfrm>
          <a:prstGeom prst="rect">
            <a:avLst/>
          </a:prstGeom>
          <a:noFill/>
        </p:spPr>
      </p:pic>
      <p:pic>
        <p:nvPicPr>
          <p:cNvPr id="2056" name="Picture 8" descr="D:\更换电脑\E\教研室资料\红十字会\我校捐献人员资料\遗体捐献纪念墙\遗体捐献纪念墙\调整大小 643290276892365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271683"/>
            <a:ext cx="936104" cy="1372075"/>
          </a:xfrm>
          <a:prstGeom prst="rect">
            <a:avLst/>
          </a:prstGeom>
          <a:noFill/>
        </p:spPr>
      </p:pic>
      <p:pic>
        <p:nvPicPr>
          <p:cNvPr id="2057" name="Picture 9" descr="D:\更换电脑\E\教研室资料\红十字会\我校捐献人员资料\遗体捐献纪念墙\遗体捐献纪念墙\调整大小 4081104987662998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855859"/>
            <a:ext cx="936104" cy="1372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91082" y="951865"/>
            <a:ext cx="8024322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altLang="zh-CN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大爱</a:t>
            </a:r>
            <a:r>
              <a:rPr lang="en-US" altLang="zh-CN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“遗体捐献者纪念园”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560" y="9080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2702560" y="9080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071802" y="4786328"/>
            <a:ext cx="36433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</a:t>
            </a:r>
            <a:r>
              <a:rPr lang="en-US" altLang="zh-CN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大爱</a:t>
            </a:r>
            <a:r>
              <a:rPr lang="en-US" altLang="zh-CN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园的活动设计和组织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D:\更换电脑\E\教研室资料\教研室照片\实验室情况\环境建设\调整大小 DSC_06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9702"/>
            <a:ext cx="1913206" cy="1742884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pic>
        <p:nvPicPr>
          <p:cNvPr id="2051" name="Picture 3" descr="D:\更换电脑\E\教研室资料\教研室照片\实验室情况\环境建设\调整大小 DSC_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49518"/>
            <a:ext cx="2695401" cy="1790384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  <p:pic>
        <p:nvPicPr>
          <p:cNvPr id="2052" name="Picture 4" descr="D:\更换电脑\E\教研室资料\教研室照片\实验室情况\环境建设\调整大小 DSC_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9702"/>
            <a:ext cx="2592288" cy="1777069"/>
          </a:xfrm>
          <a:prstGeom prst="rect">
            <a:avLst/>
          </a:prstGeom>
          <a:noFill/>
          <a:ln>
            <a:solidFill>
              <a:srgbClr val="9D1F3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矩形 13"/>
          <p:cNvSpPr>
            <a:spLocks noChangeArrowheads="1"/>
          </p:cNvSpPr>
          <p:nvPr/>
        </p:nvSpPr>
        <p:spPr bwMode="auto">
          <a:xfrm>
            <a:off x="1643042" y="4131244"/>
            <a:ext cx="564360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http://jpxsy.shutcm.edu.cn/gvsun/cms/courseSiteNew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1082" y="951865"/>
            <a:ext cx="8024322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程网站的“遗体捐献纪念</a:t>
            </a: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馆”</a:t>
            </a:r>
            <a:endParaRPr lang="en-US" altLang="zh-CN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560" y="9080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2702560" y="9080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pic>
        <p:nvPicPr>
          <p:cNvPr id="17" name="Picture 2" descr="D:\我的文档\My Pictures\解剖学网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534"/>
            <a:ext cx="3160665" cy="192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rgbClr val="9D1F33"/>
            </a:solidFill>
            <a:miter lim="800000"/>
            <a:headEnd/>
            <a:tailEnd/>
          </a:ln>
        </p:spPr>
      </p:pic>
      <p:pic>
        <p:nvPicPr>
          <p:cNvPr id="18" name="Picture 3" descr="D:\我的文档\My Pictures\遗体捐献纪念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13082"/>
            <a:ext cx="3071834" cy="1934742"/>
          </a:xfrm>
          <a:prstGeom prst="rect">
            <a:avLst/>
          </a:prstGeom>
          <a:noFill/>
          <a:ln w="38100">
            <a:solidFill>
              <a:srgbClr val="9D1F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260475" y="1883414"/>
            <a:ext cx="2641620" cy="105156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发放给上课的学生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赠送给遗体捐献者家属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赠送给兄弟院校老师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无标题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70572" y="2000247"/>
            <a:ext cx="2403464" cy="1710532"/>
          </a:xfrm>
          <a:prstGeom prst="rect">
            <a:avLst/>
          </a:prstGeom>
          <a:noFill/>
          <a:ln w="9525">
            <a:solidFill>
              <a:srgbClr val="9D1F33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91082" y="951865"/>
            <a:ext cx="4095232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编辑印制</a:t>
            </a:r>
            <a:r>
              <a:rPr lang="en-US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心路</a:t>
            </a:r>
            <a:r>
              <a:rPr lang="en-US" altLang="zh-CN" sz="2000" b="1" dirty="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940425" y="1520190"/>
            <a:ext cx="2642235" cy="1938655"/>
          </a:xfrm>
          <a:prstGeom prst="cloudCallout">
            <a:avLst/>
          </a:prstGeom>
          <a:noFill/>
          <a:ln w="28575" cmpd="dbl">
            <a:solidFill>
              <a:srgbClr val="9D1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02560" y="90805"/>
            <a:ext cx="326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714890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8794" y="3857634"/>
            <a:ext cx="2990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学生感悟和心得体会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Picture 10" descr="C:\Documents and Settings\Administrator\桌面\白色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10160" y="928676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702560" y="9080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（三）承载体和传递形式建设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4" name="Picture 2" descr="D:\更换电脑\E\教研室资料\教研室照片\《心路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59393"/>
            <a:ext cx="2168791" cy="1755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9" name="矩形 18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5000628" y="9993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（四）课程思政环境建设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660" y="1707654"/>
            <a:ext cx="4608830" cy="1578476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773" name="Picture 9" descr="D:\更换电脑\E\教研室资料\教研室照片\走廊\遗体捐献文化走廊9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72264" y="2143122"/>
            <a:ext cx="1643074" cy="228802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10" descr="mmexport1428391277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152" y="748649"/>
            <a:ext cx="1738386" cy="117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调整大小 感恩卡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857238"/>
            <a:ext cx="1102671" cy="82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786765" y="1851670"/>
            <a:ext cx="4434840" cy="12557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道您是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谁，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道您为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了谁，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您让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我们知道我们以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后要为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谁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</a:t>
            </a:r>
            <a:endParaRPr lang="zh-CN" altLang="en-US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786" y="951865"/>
            <a:ext cx="4492313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学生感言</a:t>
            </a:r>
            <a:endParaRPr kumimoji="0" lang="zh-CN" altLang="zh-CN" sz="20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3163475" y="9080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成效观察和研究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14908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568" y="3357568"/>
            <a:ext cx="4608830" cy="648072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1137292" y="3429006"/>
            <a:ext cx="4434840" cy="4351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愿汝秋叶之静美，唤吾夏花之绚烂                         </a:t>
            </a:r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pitchFamily="49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5000628" y="9993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（五）成效观察和研究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57356" y="4214824"/>
            <a:ext cx="4149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  <a:sym typeface="+mn-ea"/>
              </a:rPr>
              <a:t>—— </a:t>
            </a:r>
            <a:r>
              <a:rPr lang="zh-CN" altLang="en-US" sz="1600" b="1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pitchFamily="49" charset="-122"/>
                <a:sym typeface="+mn-ea"/>
              </a:rPr>
              <a:t>摘自学生实验报告中的心得体会</a:t>
            </a:r>
            <a:endParaRPr lang="zh-CN" altLang="en-US" sz="2400" b="1">
              <a:solidFill>
                <a:srgbClr val="9D1F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0" y="951865"/>
            <a:ext cx="5317490" cy="568325"/>
            <a:chOff x="0" y="771525"/>
            <a:chExt cx="6156176" cy="720725"/>
          </a:xfrm>
        </p:grpSpPr>
        <p:sp>
          <p:nvSpPr>
            <p:cNvPr id="3" name="矩形 2"/>
            <p:cNvSpPr/>
            <p:nvPr/>
          </p:nvSpPr>
          <p:spPr>
            <a:xfrm>
              <a:off x="0" y="771525"/>
              <a:ext cx="720708" cy="720725"/>
            </a:xfrm>
            <a:prstGeom prst="rect">
              <a:avLst/>
            </a:prstGeom>
            <a:solidFill>
              <a:srgbClr val="9D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00081" y="771525"/>
              <a:ext cx="5356095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资料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428728" y="1938772"/>
            <a:ext cx="6715172" cy="1633110"/>
            <a:chOff x="1688034" y="3219822"/>
            <a:chExt cx="4400502" cy="1656136"/>
          </a:xfrm>
        </p:grpSpPr>
        <p:sp>
          <p:nvSpPr>
            <p:cNvPr id="12" name="矩形 11"/>
            <p:cNvSpPr/>
            <p:nvPr/>
          </p:nvSpPr>
          <p:spPr>
            <a:xfrm>
              <a:off x="2340594" y="3266184"/>
              <a:ext cx="3747942" cy="59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实验报告心得体会</a:t>
              </a:r>
              <a:r>
                <a:rPr lang="zh-CN" altLang="zh-CN" sz="1600" dirty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涉及因</a:t>
              </a:r>
              <a:r>
                <a:rPr lang="zh-CN" altLang="zh-CN" sz="16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素</a:t>
              </a:r>
              <a:r>
                <a:rPr lang="zh-CN" altLang="en-US" sz="16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和人文情感</a:t>
              </a:r>
              <a:r>
                <a:rPr lang="zh-CN" altLang="zh-CN" sz="1600" dirty="0" smtClean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r>
                <a:rPr lang="zh-CN" altLang="zh-CN" sz="1600" dirty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析</a:t>
              </a: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（分类及汇总）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348109" y="3876653"/>
              <a:ext cx="3416829" cy="343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课程评价中对德育</a:t>
              </a:r>
              <a:r>
                <a:rPr lang="zh-CN" altLang="zh-CN" sz="1600" dirty="0">
                  <a:solidFill>
                    <a:srgbClr val="9D1F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认同性分析</a:t>
              </a:r>
              <a:r>
                <a:rPr kumimoji="0" lang="zh-CN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（排序情况）</a:t>
              </a:r>
              <a:endPara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" name="组合 10"/>
            <p:cNvGrpSpPr/>
            <p:nvPr/>
          </p:nvGrpSpPr>
          <p:grpSpPr>
            <a:xfrm>
              <a:off x="1688034" y="3219822"/>
              <a:ext cx="432000" cy="432000"/>
              <a:chOff x="1688034" y="3219822"/>
              <a:chExt cx="432000" cy="432000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1688034" y="3219822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7" name="组合 36"/>
            <p:cNvGrpSpPr/>
            <p:nvPr/>
          </p:nvGrpSpPr>
          <p:grpSpPr>
            <a:xfrm>
              <a:off x="1688034" y="3835999"/>
              <a:ext cx="432000" cy="432000"/>
              <a:chOff x="1688034" y="3219822"/>
              <a:chExt cx="432000" cy="432000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1688034" y="3219734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9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" name="组合 39"/>
            <p:cNvGrpSpPr/>
            <p:nvPr/>
          </p:nvGrpSpPr>
          <p:grpSpPr>
            <a:xfrm>
              <a:off x="1688034" y="4443958"/>
              <a:ext cx="432000" cy="432000"/>
              <a:chOff x="1688034" y="3219822"/>
              <a:chExt cx="432000" cy="432000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1688034" y="3219924"/>
                <a:ext cx="431778" cy="431898"/>
              </a:xfrm>
              <a:prstGeom prst="rect">
                <a:avLst/>
              </a:prstGeom>
              <a:solidFill>
                <a:srgbClr val="9D1F33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1" name="Picture 4" descr="\\MAGNUM\Projects\Microsoft\Cloud Power FY12\Design\ICONS_PNG\Document_Secure.png"/>
              <p:cNvPicPr>
                <a:picLocks noChangeAspect="1"/>
              </p:cNvPicPr>
              <p:nvPr/>
            </p:nvPicPr>
            <p:blipFill>
              <a:blip r:embed="rId1" cstate="print">
                <a:lum bright="100000"/>
              </a:blip>
              <a:stretch>
                <a:fillRect/>
              </a:stretch>
            </p:blipFill>
            <p:spPr>
              <a:xfrm>
                <a:off x="1724190" y="3265134"/>
                <a:ext cx="369317" cy="369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0" name="Picture 4" descr="\\MAGNUM\Projects\Microsoft\Cloud Power FY12\Design\ICONS_PNG\Document_Secure.png"/>
          <p:cNvPicPr>
            <a:picLocks noChangeAspect="1"/>
          </p:cNvPicPr>
          <p:nvPr/>
        </p:nvPicPr>
        <p:blipFill>
          <a:blip r:embed="rId1" cstate="print">
            <a:lum bright="100000"/>
          </a:blip>
          <a:stretch>
            <a:fillRect/>
          </a:stretch>
        </p:blipFill>
        <p:spPr>
          <a:xfrm>
            <a:off x="1464569" y="3716134"/>
            <a:ext cx="369336" cy="369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矩形 31"/>
          <p:cNvSpPr/>
          <p:nvPr/>
        </p:nvSpPr>
        <p:spPr>
          <a:xfrm>
            <a:off x="2428860" y="322941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学生在课程中的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行为学观察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4714908"/>
            <a:ext cx="9186545" cy="428610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"/>
          <p:cNvSpPr txBox="1"/>
          <p:nvPr/>
        </p:nvSpPr>
        <p:spPr>
          <a:xfrm>
            <a:off x="3163475" y="9080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成效观察和研究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929005"/>
            <a:ext cx="591374" cy="5048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smtClean="0">
                <a:latin typeface="Arial Rounded MT Bold" panose="02010600030101010101" pitchFamily="34" charset="0"/>
                <a:ea typeface="微软雅黑" panose="020B0503020204020204" pitchFamily="34" charset="-122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1"/>
          <p:cNvSpPr txBox="1"/>
          <p:nvPr/>
        </p:nvSpPr>
        <p:spPr>
          <a:xfrm>
            <a:off x="3163475" y="9080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成效观察和研究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5000628" y="99938"/>
            <a:ext cx="177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（六）研    究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1082" y="951865"/>
            <a:ext cx="4626408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学生行为学观察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9D1F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3039746" y="2149318"/>
            <a:ext cx="358775" cy="358775"/>
          </a:xfrm>
          <a:prstGeom prst="ellipse">
            <a:avLst/>
          </a:prstGeom>
          <a:solidFill>
            <a:srgbClr val="9D1F3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46" name="Freeform 14"/>
          <p:cNvSpPr>
            <a:spLocks noEditPoints="1"/>
          </p:cNvSpPr>
          <p:nvPr/>
        </p:nvSpPr>
        <p:spPr bwMode="auto">
          <a:xfrm>
            <a:off x="3125154" y="2236312"/>
            <a:ext cx="166687" cy="166688"/>
          </a:xfrm>
          <a:custGeom>
            <a:avLst/>
            <a:gdLst>
              <a:gd name="T0" fmla="*/ 96 w 97"/>
              <a:gd name="T1" fmla="*/ 6 h 97"/>
              <a:gd name="T2" fmla="*/ 65 w 97"/>
              <a:gd name="T3" fmla="*/ 94 h 97"/>
              <a:gd name="T4" fmla="*/ 61 w 97"/>
              <a:gd name="T5" fmla="*/ 97 h 97"/>
              <a:gd name="T6" fmla="*/ 59 w 97"/>
              <a:gd name="T7" fmla="*/ 96 h 97"/>
              <a:gd name="T8" fmla="*/ 2 w 97"/>
              <a:gd name="T9" fmla="*/ 38 h 97"/>
              <a:gd name="T10" fmla="*/ 2 w 97"/>
              <a:gd name="T11" fmla="*/ 33 h 97"/>
              <a:gd name="T12" fmla="*/ 3 w 97"/>
              <a:gd name="T13" fmla="*/ 32 h 97"/>
              <a:gd name="T14" fmla="*/ 91 w 97"/>
              <a:gd name="T15" fmla="*/ 1 h 97"/>
              <a:gd name="T16" fmla="*/ 96 w 97"/>
              <a:gd name="T17" fmla="*/ 3 h 97"/>
              <a:gd name="T18" fmla="*/ 96 w 97"/>
              <a:gd name="T19" fmla="*/ 6 h 97"/>
              <a:gd name="T20" fmla="*/ 12 w 97"/>
              <a:gd name="T21" fmla="*/ 37 h 97"/>
              <a:gd name="T22" fmla="*/ 12 w 97"/>
              <a:gd name="T23" fmla="*/ 37 h 97"/>
              <a:gd name="T24" fmla="*/ 44 w 97"/>
              <a:gd name="T25" fmla="*/ 50 h 97"/>
              <a:gd name="T26" fmla="*/ 81 w 97"/>
              <a:gd name="T27" fmla="*/ 13 h 97"/>
              <a:gd name="T28" fmla="*/ 12 w 97"/>
              <a:gd name="T29" fmla="*/ 37 h 97"/>
              <a:gd name="T30" fmla="*/ 47 w 97"/>
              <a:gd name="T31" fmla="*/ 54 h 97"/>
              <a:gd name="T32" fmla="*/ 47 w 97"/>
              <a:gd name="T33" fmla="*/ 54 h 97"/>
              <a:gd name="T34" fmla="*/ 60 w 97"/>
              <a:gd name="T35" fmla="*/ 85 h 97"/>
              <a:gd name="T36" fmla="*/ 85 w 97"/>
              <a:gd name="T37" fmla="*/ 16 h 97"/>
              <a:gd name="T38" fmla="*/ 47 w 97"/>
              <a:gd name="T39" fmla="*/ 54 h 97"/>
              <a:gd name="T40" fmla="*/ 52 w 97"/>
              <a:gd name="T41" fmla="*/ 78 h 97"/>
              <a:gd name="T42" fmla="*/ 52 w 97"/>
              <a:gd name="T43" fmla="*/ 78 h 97"/>
              <a:gd name="T44" fmla="*/ 42 w 97"/>
              <a:gd name="T45" fmla="*/ 55 h 97"/>
              <a:gd name="T46" fmla="*/ 19 w 97"/>
              <a:gd name="T47" fmla="*/ 45 h 97"/>
              <a:gd name="T48" fmla="*/ 34 w 97"/>
              <a:gd name="T49" fmla="*/ 60 h 97"/>
              <a:gd name="T50" fmla="*/ 34 w 97"/>
              <a:gd name="T51" fmla="*/ 60 h 97"/>
              <a:gd name="T52" fmla="*/ 37 w 97"/>
              <a:gd name="T53" fmla="*/ 63 h 97"/>
              <a:gd name="T54" fmla="*/ 38 w 97"/>
              <a:gd name="T55" fmla="*/ 64 h 97"/>
              <a:gd name="T56" fmla="*/ 52 w 97"/>
              <a:gd name="T57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97">
                <a:moveTo>
                  <a:pt x="96" y="6"/>
                </a:moveTo>
                <a:cubicBezTo>
                  <a:pt x="65" y="94"/>
                  <a:pt x="65" y="94"/>
                  <a:pt x="65" y="94"/>
                </a:cubicBezTo>
                <a:cubicBezTo>
                  <a:pt x="65" y="96"/>
                  <a:pt x="63" y="97"/>
                  <a:pt x="61" y="97"/>
                </a:cubicBezTo>
                <a:cubicBezTo>
                  <a:pt x="60" y="96"/>
                  <a:pt x="59" y="96"/>
                  <a:pt x="59" y="96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" y="32"/>
                  <a:pt x="2" y="32"/>
                  <a:pt x="3" y="32"/>
                </a:cubicBezTo>
                <a:cubicBezTo>
                  <a:pt x="91" y="1"/>
                  <a:pt x="91" y="1"/>
                  <a:pt x="91" y="1"/>
                </a:cubicBezTo>
                <a:cubicBezTo>
                  <a:pt x="93" y="0"/>
                  <a:pt x="96" y="1"/>
                  <a:pt x="96" y="3"/>
                </a:cubicBezTo>
                <a:cubicBezTo>
                  <a:pt x="97" y="4"/>
                  <a:pt x="97" y="5"/>
                  <a:pt x="96" y="6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13"/>
                  <a:pt x="81" y="13"/>
                  <a:pt x="81" y="13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47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60" y="85"/>
                  <a:pt x="60" y="85"/>
                  <a:pt x="60" y="85"/>
                </a:cubicBezTo>
                <a:cubicBezTo>
                  <a:pt x="85" y="16"/>
                  <a:pt x="85" y="16"/>
                  <a:pt x="85" y="16"/>
                </a:cubicBezTo>
                <a:cubicBezTo>
                  <a:pt x="47" y="54"/>
                  <a:pt x="47" y="54"/>
                  <a:pt x="47" y="54"/>
                </a:cubicBezTo>
                <a:close/>
                <a:moveTo>
                  <a:pt x="52" y="78"/>
                </a:moveTo>
                <a:cubicBezTo>
                  <a:pt x="52" y="78"/>
                  <a:pt x="52" y="78"/>
                  <a:pt x="52" y="78"/>
                </a:cubicBezTo>
                <a:cubicBezTo>
                  <a:pt x="42" y="55"/>
                  <a:pt x="42" y="55"/>
                  <a:pt x="42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4"/>
                  <a:pt x="38" y="64"/>
                  <a:pt x="38" y="64"/>
                </a:cubicBezTo>
                <a:cubicBezTo>
                  <a:pt x="52" y="78"/>
                  <a:pt x="52" y="78"/>
                  <a:pt x="5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028316" y="3116423"/>
            <a:ext cx="358775" cy="3587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033639" y="2614365"/>
            <a:ext cx="358775" cy="3587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033639" y="3628460"/>
            <a:ext cx="358775" cy="358775"/>
          </a:xfrm>
          <a:prstGeom prst="ellipse">
            <a:avLst/>
          </a:prstGeom>
          <a:solidFill>
            <a:srgbClr val="9D1F3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50" name="Freeform 18"/>
          <p:cNvSpPr>
            <a:spLocks noEditPoints="1"/>
          </p:cNvSpPr>
          <p:nvPr/>
        </p:nvSpPr>
        <p:spPr bwMode="auto">
          <a:xfrm>
            <a:off x="3127302" y="2709614"/>
            <a:ext cx="174625" cy="173038"/>
          </a:xfrm>
          <a:custGeom>
            <a:avLst/>
            <a:gdLst>
              <a:gd name="T0" fmla="*/ 96 w 101"/>
              <a:gd name="T1" fmla="*/ 12 h 101"/>
              <a:gd name="T2" fmla="*/ 101 w 101"/>
              <a:gd name="T3" fmla="*/ 25 h 101"/>
              <a:gd name="T4" fmla="*/ 96 w 101"/>
              <a:gd name="T5" fmla="*/ 37 h 101"/>
              <a:gd name="T6" fmla="*/ 81 w 101"/>
              <a:gd name="T7" fmla="*/ 52 h 101"/>
              <a:gd name="T8" fmla="*/ 69 w 101"/>
              <a:gd name="T9" fmla="*/ 57 h 101"/>
              <a:gd name="T10" fmla="*/ 56 w 101"/>
              <a:gd name="T11" fmla="*/ 52 h 101"/>
              <a:gd name="T12" fmla="*/ 51 w 101"/>
              <a:gd name="T13" fmla="*/ 56 h 101"/>
              <a:gd name="T14" fmla="*/ 57 w 101"/>
              <a:gd name="T15" fmla="*/ 69 h 101"/>
              <a:gd name="T16" fmla="*/ 51 w 101"/>
              <a:gd name="T17" fmla="*/ 82 h 101"/>
              <a:gd name="T18" fmla="*/ 24 w 101"/>
              <a:gd name="T19" fmla="*/ 101 h 101"/>
              <a:gd name="T20" fmla="*/ 5 w 101"/>
              <a:gd name="T21" fmla="*/ 90 h 101"/>
              <a:gd name="T22" fmla="*/ 0 w 101"/>
              <a:gd name="T23" fmla="*/ 77 h 101"/>
              <a:gd name="T24" fmla="*/ 5 w 101"/>
              <a:gd name="T25" fmla="*/ 64 h 101"/>
              <a:gd name="T26" fmla="*/ 5 w 101"/>
              <a:gd name="T27" fmla="*/ 64 h 101"/>
              <a:gd name="T28" fmla="*/ 32 w 101"/>
              <a:gd name="T29" fmla="*/ 45 h 101"/>
              <a:gd name="T30" fmla="*/ 45 w 101"/>
              <a:gd name="T31" fmla="*/ 50 h 101"/>
              <a:gd name="T32" fmla="*/ 45 w 101"/>
              <a:gd name="T33" fmla="*/ 50 h 101"/>
              <a:gd name="T34" fmla="*/ 49 w 101"/>
              <a:gd name="T35" fmla="*/ 45 h 101"/>
              <a:gd name="T36" fmla="*/ 44 w 101"/>
              <a:gd name="T37" fmla="*/ 32 h 101"/>
              <a:gd name="T38" fmla="*/ 49 w 101"/>
              <a:gd name="T39" fmla="*/ 20 h 101"/>
              <a:gd name="T40" fmla="*/ 64 w 101"/>
              <a:gd name="T41" fmla="*/ 5 h 101"/>
              <a:gd name="T42" fmla="*/ 89 w 101"/>
              <a:gd name="T43" fmla="*/ 5 h 101"/>
              <a:gd name="T44" fmla="*/ 90 w 101"/>
              <a:gd name="T45" fmla="*/ 18 h 101"/>
              <a:gd name="T46" fmla="*/ 84 w 101"/>
              <a:gd name="T47" fmla="*/ 11 h 101"/>
              <a:gd name="T48" fmla="*/ 76 w 101"/>
              <a:gd name="T49" fmla="*/ 8 h 101"/>
              <a:gd name="T50" fmla="*/ 69 w 101"/>
              <a:gd name="T51" fmla="*/ 11 h 101"/>
              <a:gd name="T52" fmla="*/ 52 w 101"/>
              <a:gd name="T53" fmla="*/ 32 h 101"/>
              <a:gd name="T54" fmla="*/ 55 w 101"/>
              <a:gd name="T55" fmla="*/ 40 h 101"/>
              <a:gd name="T56" fmla="*/ 55 w 101"/>
              <a:gd name="T57" fmla="*/ 40 h 101"/>
              <a:gd name="T58" fmla="*/ 68 w 101"/>
              <a:gd name="T59" fmla="*/ 33 h 101"/>
              <a:gd name="T60" fmla="*/ 61 w 101"/>
              <a:gd name="T61" fmla="*/ 46 h 101"/>
              <a:gd name="T62" fmla="*/ 62 w 101"/>
              <a:gd name="T63" fmla="*/ 46 h 101"/>
              <a:gd name="T64" fmla="*/ 76 w 101"/>
              <a:gd name="T65" fmla="*/ 46 h 101"/>
              <a:gd name="T66" fmla="*/ 90 w 101"/>
              <a:gd name="T67" fmla="*/ 32 h 101"/>
              <a:gd name="T68" fmla="*/ 93 w 101"/>
              <a:gd name="T69" fmla="*/ 25 h 101"/>
              <a:gd name="T70" fmla="*/ 90 w 101"/>
              <a:gd name="T71" fmla="*/ 18 h 101"/>
              <a:gd name="T72" fmla="*/ 46 w 101"/>
              <a:gd name="T73" fmla="*/ 62 h 101"/>
              <a:gd name="T74" fmla="*/ 38 w 101"/>
              <a:gd name="T75" fmla="*/ 68 h 101"/>
              <a:gd name="T76" fmla="*/ 33 w 101"/>
              <a:gd name="T77" fmla="*/ 63 h 101"/>
              <a:gd name="T78" fmla="*/ 39 w 101"/>
              <a:gd name="T79" fmla="*/ 55 h 101"/>
              <a:gd name="T80" fmla="*/ 39 w 101"/>
              <a:gd name="T81" fmla="*/ 55 h 101"/>
              <a:gd name="T82" fmla="*/ 25 w 101"/>
              <a:gd name="T83" fmla="*/ 55 h 101"/>
              <a:gd name="T84" fmla="*/ 10 w 101"/>
              <a:gd name="T85" fmla="*/ 70 h 101"/>
              <a:gd name="T86" fmla="*/ 8 w 101"/>
              <a:gd name="T87" fmla="*/ 77 h 101"/>
              <a:gd name="T88" fmla="*/ 17 w 101"/>
              <a:gd name="T89" fmla="*/ 91 h 101"/>
              <a:gd name="T90" fmla="*/ 32 w 101"/>
              <a:gd name="T91" fmla="*/ 91 h 101"/>
              <a:gd name="T92" fmla="*/ 46 w 101"/>
              <a:gd name="T93" fmla="*/ 77 h 101"/>
              <a:gd name="T94" fmla="*/ 49 w 101"/>
              <a:gd name="T95" fmla="*/ 6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1">
                <a:moveTo>
                  <a:pt x="89" y="6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5"/>
                  <a:pt x="101" y="20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9"/>
                  <a:pt x="99" y="34"/>
                  <a:pt x="96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8" y="55"/>
                  <a:pt x="73" y="57"/>
                  <a:pt x="69" y="57"/>
                </a:cubicBezTo>
                <a:cubicBezTo>
                  <a:pt x="64" y="57"/>
                  <a:pt x="60" y="55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60"/>
                  <a:pt x="57" y="65"/>
                  <a:pt x="57" y="69"/>
                </a:cubicBezTo>
                <a:cubicBezTo>
                  <a:pt x="57" y="74"/>
                  <a:pt x="55" y="78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37" y="96"/>
                  <a:pt x="37" y="96"/>
                  <a:pt x="37" y="96"/>
                </a:cubicBezTo>
                <a:cubicBezTo>
                  <a:pt x="34" y="100"/>
                  <a:pt x="29" y="101"/>
                  <a:pt x="24" y="101"/>
                </a:cubicBezTo>
                <a:cubicBezTo>
                  <a:pt x="20" y="101"/>
                  <a:pt x="15" y="100"/>
                  <a:pt x="12" y="96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6"/>
                  <a:pt x="0" y="81"/>
                  <a:pt x="0" y="77"/>
                </a:cubicBezTo>
                <a:cubicBezTo>
                  <a:pt x="0" y="72"/>
                  <a:pt x="2" y="68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46"/>
                  <a:pt x="27" y="45"/>
                  <a:pt x="32" y="45"/>
                </a:cubicBezTo>
                <a:cubicBezTo>
                  <a:pt x="37" y="45"/>
                  <a:pt x="41" y="46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46" y="42"/>
                  <a:pt x="44" y="37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28"/>
                  <a:pt x="46" y="23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2"/>
                  <a:pt x="72" y="0"/>
                  <a:pt x="76" y="0"/>
                </a:cubicBezTo>
                <a:cubicBezTo>
                  <a:pt x="81" y="0"/>
                  <a:pt x="86" y="2"/>
                  <a:pt x="89" y="5"/>
                </a:cubicBezTo>
                <a:cubicBezTo>
                  <a:pt x="89" y="6"/>
                  <a:pt x="89" y="6"/>
                  <a:pt x="89" y="6"/>
                </a:cubicBezTo>
                <a:close/>
                <a:moveTo>
                  <a:pt x="90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2" y="9"/>
                  <a:pt x="79" y="8"/>
                  <a:pt x="76" y="8"/>
                </a:cubicBezTo>
                <a:cubicBezTo>
                  <a:pt x="74" y="8"/>
                  <a:pt x="71" y="9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7"/>
                  <a:pt x="52" y="30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5"/>
                  <a:pt x="53" y="38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2"/>
                  <a:pt x="66" y="32"/>
                  <a:pt x="68" y="33"/>
                </a:cubicBezTo>
                <a:cubicBezTo>
                  <a:pt x="69" y="35"/>
                  <a:pt x="69" y="37"/>
                  <a:pt x="68" y="39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3" y="48"/>
                  <a:pt x="66" y="49"/>
                  <a:pt x="69" y="49"/>
                </a:cubicBezTo>
                <a:cubicBezTo>
                  <a:pt x="71" y="49"/>
                  <a:pt x="74" y="48"/>
                  <a:pt x="76" y="4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2" y="30"/>
                  <a:pt x="93" y="27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2"/>
                  <a:pt x="92" y="20"/>
                  <a:pt x="90" y="18"/>
                </a:cubicBezTo>
                <a:cubicBezTo>
                  <a:pt x="90" y="18"/>
                  <a:pt x="90" y="18"/>
                  <a:pt x="90" y="18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1"/>
                  <a:pt x="45" y="61"/>
                  <a:pt x="45" y="61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70"/>
                  <a:pt x="34" y="70"/>
                  <a:pt x="33" y="68"/>
                </a:cubicBezTo>
                <a:cubicBezTo>
                  <a:pt x="31" y="67"/>
                  <a:pt x="31" y="64"/>
                  <a:pt x="33" y="63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7" y="53"/>
                  <a:pt x="35" y="52"/>
                  <a:pt x="32" y="52"/>
                </a:cubicBezTo>
                <a:cubicBezTo>
                  <a:pt x="29" y="52"/>
                  <a:pt x="27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8" y="72"/>
                  <a:pt x="8" y="74"/>
                  <a:pt x="8" y="77"/>
                </a:cubicBezTo>
                <a:cubicBezTo>
                  <a:pt x="8" y="79"/>
                  <a:pt x="8" y="82"/>
                  <a:pt x="10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9" y="93"/>
                  <a:pt x="22" y="94"/>
                  <a:pt x="24" y="94"/>
                </a:cubicBezTo>
                <a:cubicBezTo>
                  <a:pt x="27" y="94"/>
                  <a:pt x="30" y="93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46" y="77"/>
                  <a:pt x="46" y="77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8" y="74"/>
                  <a:pt x="49" y="72"/>
                  <a:pt x="49" y="69"/>
                </a:cubicBezTo>
                <a:cubicBezTo>
                  <a:pt x="49" y="67"/>
                  <a:pt x="48" y="64"/>
                  <a:pt x="4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3127302" y="3716090"/>
            <a:ext cx="174625" cy="182563"/>
          </a:xfrm>
          <a:custGeom>
            <a:avLst/>
            <a:gdLst>
              <a:gd name="T0" fmla="*/ 86 w 101"/>
              <a:gd name="T1" fmla="*/ 14 h 106"/>
              <a:gd name="T2" fmla="*/ 89 w 101"/>
              <a:gd name="T3" fmla="*/ 83 h 106"/>
              <a:gd name="T4" fmla="*/ 93 w 101"/>
              <a:gd name="T5" fmla="*/ 53 h 106"/>
              <a:gd name="T6" fmla="*/ 76 w 101"/>
              <a:gd name="T7" fmla="*/ 71 h 106"/>
              <a:gd name="T8" fmla="*/ 74 w 101"/>
              <a:gd name="T9" fmla="*/ 53 h 106"/>
              <a:gd name="T10" fmla="*/ 29 w 101"/>
              <a:gd name="T11" fmla="*/ 70 h 106"/>
              <a:gd name="T12" fmla="*/ 22 w 101"/>
              <a:gd name="T13" fmla="*/ 53 h 106"/>
              <a:gd name="T14" fmla="*/ 18 w 101"/>
              <a:gd name="T15" fmla="*/ 78 h 106"/>
              <a:gd name="T16" fmla="*/ 0 w 101"/>
              <a:gd name="T17" fmla="*/ 50 h 106"/>
              <a:gd name="T18" fmla="*/ 50 w 101"/>
              <a:gd name="T19" fmla="*/ 0 h 106"/>
              <a:gd name="T20" fmla="*/ 66 w 101"/>
              <a:gd name="T21" fmla="*/ 91 h 106"/>
              <a:gd name="T22" fmla="*/ 62 w 101"/>
              <a:gd name="T23" fmla="*/ 106 h 106"/>
              <a:gd name="T24" fmla="*/ 39 w 101"/>
              <a:gd name="T25" fmla="*/ 106 h 106"/>
              <a:gd name="T26" fmla="*/ 35 w 101"/>
              <a:gd name="T27" fmla="*/ 102 h 106"/>
              <a:gd name="T28" fmla="*/ 23 w 101"/>
              <a:gd name="T29" fmla="*/ 91 h 106"/>
              <a:gd name="T30" fmla="*/ 20 w 101"/>
              <a:gd name="T31" fmla="*/ 85 h 106"/>
              <a:gd name="T32" fmla="*/ 53 w 101"/>
              <a:gd name="T33" fmla="*/ 57 h 106"/>
              <a:gd name="T34" fmla="*/ 80 w 101"/>
              <a:gd name="T35" fmla="*/ 85 h 106"/>
              <a:gd name="T36" fmla="*/ 78 w 101"/>
              <a:gd name="T37" fmla="*/ 91 h 106"/>
              <a:gd name="T38" fmla="*/ 66 w 101"/>
              <a:gd name="T39" fmla="*/ 91 h 106"/>
              <a:gd name="T40" fmla="*/ 58 w 101"/>
              <a:gd name="T41" fmla="*/ 98 h 106"/>
              <a:gd name="T42" fmla="*/ 58 w 101"/>
              <a:gd name="T43" fmla="*/ 87 h 106"/>
              <a:gd name="T44" fmla="*/ 68 w 101"/>
              <a:gd name="T45" fmla="*/ 83 h 106"/>
              <a:gd name="T46" fmla="*/ 33 w 101"/>
              <a:gd name="T47" fmla="*/ 83 h 106"/>
              <a:gd name="T48" fmla="*/ 39 w 101"/>
              <a:gd name="T49" fmla="*/ 83 h 106"/>
              <a:gd name="T50" fmla="*/ 43 w 101"/>
              <a:gd name="T51" fmla="*/ 98 h 106"/>
              <a:gd name="T52" fmla="*/ 81 w 101"/>
              <a:gd name="T53" fmla="*/ 20 h 106"/>
              <a:gd name="T54" fmla="*/ 80 w 101"/>
              <a:gd name="T55" fmla="*/ 19 h 106"/>
              <a:gd name="T56" fmla="*/ 78 w 101"/>
              <a:gd name="T57" fmla="*/ 48 h 106"/>
              <a:gd name="T58" fmla="*/ 81 w 101"/>
              <a:gd name="T59" fmla="*/ 20 h 106"/>
              <a:gd name="T60" fmla="*/ 76 w 101"/>
              <a:gd name="T61" fmla="*/ 16 h 106"/>
              <a:gd name="T62" fmla="*/ 71 w 101"/>
              <a:gd name="T63" fmla="*/ 16 h 106"/>
              <a:gd name="T64" fmla="*/ 76 w 101"/>
              <a:gd name="T65" fmla="*/ 16 h 106"/>
              <a:gd name="T66" fmla="*/ 57 w 101"/>
              <a:gd name="T67" fmla="*/ 8 h 106"/>
              <a:gd name="T68" fmla="*/ 53 w 101"/>
              <a:gd name="T69" fmla="*/ 24 h 106"/>
              <a:gd name="T70" fmla="*/ 68 w 101"/>
              <a:gd name="T71" fmla="*/ 20 h 106"/>
              <a:gd name="T72" fmla="*/ 57 w 101"/>
              <a:gd name="T73" fmla="*/ 8 h 106"/>
              <a:gd name="T74" fmla="*/ 48 w 101"/>
              <a:gd name="T75" fmla="*/ 8 h 106"/>
              <a:gd name="T76" fmla="*/ 34 w 101"/>
              <a:gd name="T77" fmla="*/ 18 h 106"/>
              <a:gd name="T78" fmla="*/ 35 w 101"/>
              <a:gd name="T79" fmla="*/ 21 h 106"/>
              <a:gd name="T80" fmla="*/ 48 w 101"/>
              <a:gd name="T81" fmla="*/ 8 h 106"/>
              <a:gd name="T82" fmla="*/ 34 w 101"/>
              <a:gd name="T83" fmla="*/ 11 h 106"/>
              <a:gd name="T84" fmla="*/ 29 w 101"/>
              <a:gd name="T85" fmla="*/ 18 h 106"/>
              <a:gd name="T86" fmla="*/ 34 w 101"/>
              <a:gd name="T87" fmla="*/ 11 h 106"/>
              <a:gd name="T88" fmla="*/ 21 w 101"/>
              <a:gd name="T89" fmla="*/ 19 h 106"/>
              <a:gd name="T90" fmla="*/ 8 w 101"/>
              <a:gd name="T91" fmla="*/ 48 h 106"/>
              <a:gd name="T92" fmla="*/ 27 w 101"/>
              <a:gd name="T93" fmla="*/ 23 h 106"/>
              <a:gd name="T94" fmla="*/ 69 w 101"/>
              <a:gd name="T95" fmla="*/ 25 h 106"/>
              <a:gd name="T96" fmla="*/ 67 w 101"/>
              <a:gd name="T97" fmla="*/ 26 h 106"/>
              <a:gd name="T98" fmla="*/ 53 w 101"/>
              <a:gd name="T99" fmla="*/ 48 h 106"/>
              <a:gd name="T100" fmla="*/ 69 w 101"/>
              <a:gd name="T101" fmla="*/ 25 h 106"/>
              <a:gd name="T102" fmla="*/ 48 w 101"/>
              <a:gd name="T103" fmla="*/ 29 h 106"/>
              <a:gd name="T104" fmla="*/ 31 w 101"/>
              <a:gd name="T105" fmla="*/ 25 h 106"/>
              <a:gd name="T106" fmla="*/ 48 w 101"/>
              <a:gd name="T107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106">
                <a:moveTo>
                  <a:pt x="50" y="0"/>
                </a:moveTo>
                <a:cubicBezTo>
                  <a:pt x="64" y="0"/>
                  <a:pt x="77" y="5"/>
                  <a:pt x="86" y="14"/>
                </a:cubicBezTo>
                <a:cubicBezTo>
                  <a:pt x="95" y="24"/>
                  <a:pt x="101" y="36"/>
                  <a:pt x="101" y="50"/>
                </a:cubicBezTo>
                <a:cubicBezTo>
                  <a:pt x="101" y="63"/>
                  <a:pt x="96" y="74"/>
                  <a:pt x="89" y="83"/>
                </a:cubicBezTo>
                <a:cubicBezTo>
                  <a:pt x="86" y="87"/>
                  <a:pt x="80" y="82"/>
                  <a:pt x="83" y="78"/>
                </a:cubicBezTo>
                <a:cubicBezTo>
                  <a:pt x="89" y="71"/>
                  <a:pt x="93" y="62"/>
                  <a:pt x="93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9"/>
                  <a:pt x="77" y="65"/>
                  <a:pt x="76" y="71"/>
                </a:cubicBezTo>
                <a:cubicBezTo>
                  <a:pt x="75" y="74"/>
                  <a:pt x="70" y="73"/>
                  <a:pt x="71" y="70"/>
                </a:cubicBezTo>
                <a:cubicBezTo>
                  <a:pt x="73" y="65"/>
                  <a:pt x="74" y="59"/>
                  <a:pt x="74" y="53"/>
                </a:cubicBezTo>
                <a:cubicBezTo>
                  <a:pt x="54" y="53"/>
                  <a:pt x="46" y="53"/>
                  <a:pt x="27" y="53"/>
                </a:cubicBezTo>
                <a:cubicBezTo>
                  <a:pt x="27" y="59"/>
                  <a:pt x="28" y="65"/>
                  <a:pt x="29" y="70"/>
                </a:cubicBezTo>
                <a:cubicBezTo>
                  <a:pt x="30" y="73"/>
                  <a:pt x="26" y="74"/>
                  <a:pt x="25" y="70"/>
                </a:cubicBezTo>
                <a:cubicBezTo>
                  <a:pt x="23" y="65"/>
                  <a:pt x="23" y="59"/>
                  <a:pt x="22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62"/>
                  <a:pt x="12" y="71"/>
                  <a:pt x="18" y="78"/>
                </a:cubicBezTo>
                <a:cubicBezTo>
                  <a:pt x="21" y="82"/>
                  <a:pt x="15" y="87"/>
                  <a:pt x="12" y="83"/>
                </a:cubicBezTo>
                <a:cubicBezTo>
                  <a:pt x="4" y="74"/>
                  <a:pt x="0" y="63"/>
                  <a:pt x="0" y="50"/>
                </a:cubicBezTo>
                <a:cubicBezTo>
                  <a:pt x="0" y="36"/>
                  <a:pt x="5" y="24"/>
                  <a:pt x="15" y="14"/>
                </a:cubicBezTo>
                <a:cubicBezTo>
                  <a:pt x="24" y="5"/>
                  <a:pt x="36" y="0"/>
                  <a:pt x="50" y="0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4"/>
                  <a:pt x="64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4"/>
                  <a:pt x="35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5" y="91"/>
                  <a:pt x="35" y="91"/>
                  <a:pt x="35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21" y="91"/>
                  <a:pt x="19" y="90"/>
                  <a:pt x="19" y="87"/>
                </a:cubicBezTo>
                <a:cubicBezTo>
                  <a:pt x="19" y="86"/>
                  <a:pt x="20" y="85"/>
                  <a:pt x="20" y="85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52" y="56"/>
                  <a:pt x="53" y="57"/>
                </a:cubicBezTo>
                <a:cubicBezTo>
                  <a:pt x="53" y="58"/>
                  <a:pt x="53" y="58"/>
                  <a:pt x="53" y="58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6"/>
                  <a:pt x="82" y="89"/>
                  <a:pt x="80" y="90"/>
                </a:cubicBezTo>
                <a:cubicBezTo>
                  <a:pt x="79" y="91"/>
                  <a:pt x="79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66" y="91"/>
                  <a:pt x="66" y="91"/>
                  <a:pt x="66" y="91"/>
                </a:cubicBezTo>
                <a:close/>
                <a:moveTo>
                  <a:pt x="58" y="98"/>
                </a:moveTo>
                <a:cubicBezTo>
                  <a:pt x="58" y="98"/>
                  <a:pt x="58" y="98"/>
                  <a:pt x="58" y="98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5"/>
                  <a:pt x="60" y="83"/>
                  <a:pt x="62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50" y="66"/>
                  <a:pt x="50" y="66"/>
                  <a:pt x="50" y="66"/>
                </a:cubicBezTo>
                <a:cubicBezTo>
                  <a:pt x="33" y="83"/>
                  <a:pt x="33" y="83"/>
                  <a:pt x="33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1" y="83"/>
                  <a:pt x="43" y="85"/>
                  <a:pt x="43" y="87"/>
                </a:cubicBezTo>
                <a:cubicBezTo>
                  <a:pt x="43" y="98"/>
                  <a:pt x="43" y="98"/>
                  <a:pt x="43" y="98"/>
                </a:cubicBezTo>
                <a:cubicBezTo>
                  <a:pt x="58" y="98"/>
                  <a:pt x="58" y="98"/>
                  <a:pt x="58" y="98"/>
                </a:cubicBezTo>
                <a:close/>
                <a:moveTo>
                  <a:pt x="81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80" y="19"/>
                  <a:pt x="80" y="19"/>
                </a:cubicBezTo>
                <a:cubicBezTo>
                  <a:pt x="78" y="20"/>
                  <a:pt x="76" y="22"/>
                  <a:pt x="74" y="23"/>
                </a:cubicBezTo>
                <a:cubicBezTo>
                  <a:pt x="76" y="30"/>
                  <a:pt x="78" y="39"/>
                  <a:pt x="7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37"/>
                  <a:pt x="88" y="27"/>
                  <a:pt x="81" y="20"/>
                </a:cubicBezTo>
                <a:close/>
                <a:moveTo>
                  <a:pt x="76" y="16"/>
                </a:moveTo>
                <a:cubicBezTo>
                  <a:pt x="76" y="16"/>
                  <a:pt x="76" y="16"/>
                  <a:pt x="76" y="16"/>
                </a:cubicBezTo>
                <a:cubicBezTo>
                  <a:pt x="73" y="14"/>
                  <a:pt x="70" y="12"/>
                  <a:pt x="67" y="11"/>
                </a:cubicBezTo>
                <a:cubicBezTo>
                  <a:pt x="68" y="12"/>
                  <a:pt x="70" y="14"/>
                  <a:pt x="71" y="16"/>
                </a:cubicBezTo>
                <a:cubicBezTo>
                  <a:pt x="71" y="17"/>
                  <a:pt x="71" y="18"/>
                  <a:pt x="72" y="18"/>
                </a:cubicBezTo>
                <a:cubicBezTo>
                  <a:pt x="73" y="18"/>
                  <a:pt x="75" y="17"/>
                  <a:pt x="76" y="16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6" y="8"/>
                  <a:pt x="54" y="8"/>
                  <a:pt x="53" y="8"/>
                </a:cubicBezTo>
                <a:cubicBezTo>
                  <a:pt x="53" y="24"/>
                  <a:pt x="53" y="24"/>
                  <a:pt x="53" y="24"/>
                </a:cubicBezTo>
                <a:cubicBezTo>
                  <a:pt x="57" y="24"/>
                  <a:pt x="62" y="23"/>
                  <a:pt x="66" y="21"/>
                </a:cubicBezTo>
                <a:cubicBezTo>
                  <a:pt x="66" y="21"/>
                  <a:pt x="67" y="21"/>
                  <a:pt x="68" y="20"/>
                </a:cubicBezTo>
                <a:cubicBezTo>
                  <a:pt x="67" y="20"/>
                  <a:pt x="67" y="19"/>
                  <a:pt x="66" y="18"/>
                </a:cubicBezTo>
                <a:cubicBezTo>
                  <a:pt x="64" y="14"/>
                  <a:pt x="61" y="10"/>
                  <a:pt x="57" y="8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5" y="8"/>
                  <a:pt x="43" y="8"/>
                </a:cubicBezTo>
                <a:cubicBezTo>
                  <a:pt x="40" y="10"/>
                  <a:pt x="37" y="14"/>
                  <a:pt x="34" y="18"/>
                </a:cubicBezTo>
                <a:cubicBezTo>
                  <a:pt x="34" y="19"/>
                  <a:pt x="33" y="20"/>
                  <a:pt x="33" y="20"/>
                </a:cubicBezTo>
                <a:cubicBezTo>
                  <a:pt x="34" y="21"/>
                  <a:pt x="34" y="21"/>
                  <a:pt x="35" y="21"/>
                </a:cubicBezTo>
                <a:cubicBezTo>
                  <a:pt x="39" y="23"/>
                  <a:pt x="43" y="24"/>
                  <a:pt x="48" y="24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2"/>
                  <a:pt x="28" y="14"/>
                  <a:pt x="25" y="16"/>
                </a:cubicBezTo>
                <a:cubicBezTo>
                  <a:pt x="26" y="17"/>
                  <a:pt x="28" y="18"/>
                  <a:pt x="29" y="18"/>
                </a:cubicBezTo>
                <a:cubicBezTo>
                  <a:pt x="29" y="18"/>
                  <a:pt x="30" y="17"/>
                  <a:pt x="30" y="16"/>
                </a:cubicBezTo>
                <a:cubicBezTo>
                  <a:pt x="31" y="14"/>
                  <a:pt x="32" y="12"/>
                  <a:pt x="34" y="11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20"/>
                  <a:pt x="20" y="20"/>
                </a:cubicBezTo>
                <a:cubicBezTo>
                  <a:pt x="13" y="27"/>
                  <a:pt x="8" y="37"/>
                  <a:pt x="8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39"/>
                  <a:pt x="24" y="30"/>
                  <a:pt x="27" y="23"/>
                </a:cubicBezTo>
                <a:cubicBezTo>
                  <a:pt x="25" y="22"/>
                  <a:pt x="23" y="20"/>
                  <a:pt x="21" y="19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3" y="27"/>
                  <a:pt x="58" y="28"/>
                  <a:pt x="53" y="29"/>
                </a:cubicBezTo>
                <a:cubicBezTo>
                  <a:pt x="53" y="48"/>
                  <a:pt x="53" y="48"/>
                  <a:pt x="53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39"/>
                  <a:pt x="72" y="31"/>
                  <a:pt x="69" y="25"/>
                </a:cubicBezTo>
                <a:close/>
                <a:moveTo>
                  <a:pt x="48" y="29"/>
                </a:moveTo>
                <a:cubicBezTo>
                  <a:pt x="48" y="29"/>
                  <a:pt x="48" y="29"/>
                  <a:pt x="48" y="29"/>
                </a:cubicBezTo>
                <a:cubicBezTo>
                  <a:pt x="43" y="28"/>
                  <a:pt x="38" y="27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29" y="31"/>
                  <a:pt x="27" y="39"/>
                  <a:pt x="27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29"/>
                  <a:pt x="48" y="29"/>
                  <a:pt x="4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52" name="Freeform 20"/>
          <p:cNvSpPr>
            <a:spLocks noEditPoints="1"/>
          </p:cNvSpPr>
          <p:nvPr/>
        </p:nvSpPr>
        <p:spPr bwMode="auto">
          <a:xfrm>
            <a:off x="3121979" y="3247550"/>
            <a:ext cx="173037" cy="163512"/>
          </a:xfrm>
          <a:custGeom>
            <a:avLst/>
            <a:gdLst>
              <a:gd name="T0" fmla="*/ 29 w 101"/>
              <a:gd name="T1" fmla="*/ 79 h 95"/>
              <a:gd name="T2" fmla="*/ 86 w 101"/>
              <a:gd name="T3" fmla="*/ 76 h 95"/>
              <a:gd name="T4" fmla="*/ 86 w 101"/>
              <a:gd name="T5" fmla="*/ 81 h 95"/>
              <a:gd name="T6" fmla="*/ 31 w 101"/>
              <a:gd name="T7" fmla="*/ 13 h 95"/>
              <a:gd name="T8" fmla="*/ 29 w 101"/>
              <a:gd name="T9" fmla="*/ 16 h 95"/>
              <a:gd name="T10" fmla="*/ 29 w 101"/>
              <a:gd name="T11" fmla="*/ 32 h 95"/>
              <a:gd name="T12" fmla="*/ 31 w 101"/>
              <a:gd name="T13" fmla="*/ 34 h 95"/>
              <a:gd name="T14" fmla="*/ 86 w 101"/>
              <a:gd name="T15" fmla="*/ 34 h 95"/>
              <a:gd name="T16" fmla="*/ 89 w 101"/>
              <a:gd name="T17" fmla="*/ 16 h 95"/>
              <a:gd name="T18" fmla="*/ 86 w 101"/>
              <a:gd name="T19" fmla="*/ 13 h 95"/>
              <a:gd name="T20" fmla="*/ 33 w 101"/>
              <a:gd name="T21" fmla="*/ 30 h 95"/>
              <a:gd name="T22" fmla="*/ 33 w 101"/>
              <a:gd name="T23" fmla="*/ 18 h 95"/>
              <a:gd name="T24" fmla="*/ 84 w 101"/>
              <a:gd name="T25" fmla="*/ 30 h 95"/>
              <a:gd name="T26" fmla="*/ 16 w 101"/>
              <a:gd name="T27" fmla="*/ 29 h 95"/>
              <a:gd name="T28" fmla="*/ 8 w 101"/>
              <a:gd name="T29" fmla="*/ 29 h 95"/>
              <a:gd name="T30" fmla="*/ 16 w 101"/>
              <a:gd name="T31" fmla="*/ 83 h 95"/>
              <a:gd name="T32" fmla="*/ 12 w 101"/>
              <a:gd name="T33" fmla="*/ 95 h 95"/>
              <a:gd name="T34" fmla="*/ 3 w 101"/>
              <a:gd name="T35" fmla="*/ 92 h 95"/>
              <a:gd name="T36" fmla="*/ 0 w 101"/>
              <a:gd name="T37" fmla="*/ 83 h 95"/>
              <a:gd name="T38" fmla="*/ 0 w 101"/>
              <a:gd name="T39" fmla="*/ 25 h 95"/>
              <a:gd name="T40" fmla="*/ 16 w 101"/>
              <a:gd name="T41" fmla="*/ 21 h 95"/>
              <a:gd name="T42" fmla="*/ 20 w 101"/>
              <a:gd name="T43" fmla="*/ 0 h 95"/>
              <a:gd name="T44" fmla="*/ 97 w 101"/>
              <a:gd name="T45" fmla="*/ 0 h 95"/>
              <a:gd name="T46" fmla="*/ 101 w 101"/>
              <a:gd name="T47" fmla="*/ 4 h 95"/>
              <a:gd name="T48" fmla="*/ 98 w 101"/>
              <a:gd name="T49" fmla="*/ 92 h 95"/>
              <a:gd name="T50" fmla="*/ 89 w 101"/>
              <a:gd name="T51" fmla="*/ 95 h 95"/>
              <a:gd name="T52" fmla="*/ 12 w 101"/>
              <a:gd name="T53" fmla="*/ 95 h 95"/>
              <a:gd name="T54" fmla="*/ 93 w 101"/>
              <a:gd name="T55" fmla="*/ 83 h 95"/>
              <a:gd name="T56" fmla="*/ 93 w 101"/>
              <a:gd name="T57" fmla="*/ 8 h 95"/>
              <a:gd name="T58" fmla="*/ 24 w 101"/>
              <a:gd name="T59" fmla="*/ 83 h 95"/>
              <a:gd name="T60" fmla="*/ 89 w 101"/>
              <a:gd name="T61" fmla="*/ 88 h 95"/>
              <a:gd name="T62" fmla="*/ 92 w 101"/>
              <a:gd name="T63" fmla="*/ 86 h 95"/>
              <a:gd name="T64" fmla="*/ 61 w 101"/>
              <a:gd name="T65" fmla="*/ 39 h 95"/>
              <a:gd name="T66" fmla="*/ 61 w 101"/>
              <a:gd name="T67" fmla="*/ 39 h 95"/>
              <a:gd name="T68" fmla="*/ 89 w 101"/>
              <a:gd name="T69" fmla="*/ 41 h 95"/>
              <a:gd name="T70" fmla="*/ 89 w 101"/>
              <a:gd name="T71" fmla="*/ 54 h 95"/>
              <a:gd name="T72" fmla="*/ 86 w 101"/>
              <a:gd name="T73" fmla="*/ 56 h 95"/>
              <a:gd name="T74" fmla="*/ 59 w 101"/>
              <a:gd name="T75" fmla="*/ 54 h 95"/>
              <a:gd name="T76" fmla="*/ 59 w 101"/>
              <a:gd name="T77" fmla="*/ 41 h 95"/>
              <a:gd name="T78" fmla="*/ 84 w 101"/>
              <a:gd name="T79" fmla="*/ 44 h 95"/>
              <a:gd name="T80" fmla="*/ 64 w 101"/>
              <a:gd name="T81" fmla="*/ 44 h 95"/>
              <a:gd name="T82" fmla="*/ 84 w 101"/>
              <a:gd name="T83" fmla="*/ 52 h 95"/>
              <a:gd name="T84" fmla="*/ 31 w 101"/>
              <a:gd name="T85" fmla="*/ 44 h 95"/>
              <a:gd name="T86" fmla="*/ 29 w 101"/>
              <a:gd name="T87" fmla="*/ 41 h 95"/>
              <a:gd name="T88" fmla="*/ 54 w 101"/>
              <a:gd name="T89" fmla="*/ 39 h 95"/>
              <a:gd name="T90" fmla="*/ 54 w 101"/>
              <a:gd name="T91" fmla="*/ 44 h 95"/>
              <a:gd name="T92" fmla="*/ 31 w 101"/>
              <a:gd name="T93" fmla="*/ 56 h 95"/>
              <a:gd name="T94" fmla="*/ 29 w 101"/>
              <a:gd name="T95" fmla="*/ 54 h 95"/>
              <a:gd name="T96" fmla="*/ 54 w 101"/>
              <a:gd name="T97" fmla="*/ 52 h 95"/>
              <a:gd name="T98" fmla="*/ 54 w 101"/>
              <a:gd name="T99" fmla="*/ 56 h 95"/>
              <a:gd name="T100" fmla="*/ 31 w 101"/>
              <a:gd name="T101" fmla="*/ 69 h 95"/>
              <a:gd name="T102" fmla="*/ 29 w 101"/>
              <a:gd name="T103" fmla="*/ 66 h 95"/>
              <a:gd name="T104" fmla="*/ 86 w 101"/>
              <a:gd name="T105" fmla="*/ 64 h 95"/>
              <a:gd name="T106" fmla="*/ 86 w 101"/>
              <a:gd name="T107" fmla="*/ 6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95">
                <a:moveTo>
                  <a:pt x="31" y="81"/>
                </a:moveTo>
                <a:cubicBezTo>
                  <a:pt x="30" y="81"/>
                  <a:pt x="29" y="80"/>
                  <a:pt x="29" y="79"/>
                </a:cubicBezTo>
                <a:cubicBezTo>
                  <a:pt x="29" y="78"/>
                  <a:pt x="30" y="76"/>
                  <a:pt x="3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9" y="78"/>
                  <a:pt x="89" y="79"/>
                </a:cubicBezTo>
                <a:cubicBezTo>
                  <a:pt x="89" y="80"/>
                  <a:pt x="87" y="81"/>
                  <a:pt x="86" y="81"/>
                </a:cubicBezTo>
                <a:cubicBezTo>
                  <a:pt x="31" y="81"/>
                  <a:pt x="31" y="81"/>
                  <a:pt x="31" y="81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4"/>
                  <a:pt x="89" y="33"/>
                  <a:pt x="89" y="32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4"/>
                  <a:pt x="87" y="13"/>
                  <a:pt x="86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18"/>
                  <a:pt x="33" y="18"/>
                  <a:pt x="33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30"/>
                  <a:pt x="84" y="30"/>
                  <a:pt x="84" y="30"/>
                </a:cubicBezTo>
                <a:cubicBezTo>
                  <a:pt x="33" y="30"/>
                  <a:pt x="33" y="30"/>
                  <a:pt x="33" y="3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16" y="89"/>
                  <a:pt x="16" y="83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2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9" y="95"/>
                  <a:pt x="6" y="94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1" y="90"/>
                  <a:pt x="0" y="87"/>
                  <a:pt x="0" y="8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7"/>
                  <a:pt x="100" y="90"/>
                  <a:pt x="98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5" y="94"/>
                  <a:pt x="92" y="95"/>
                  <a:pt x="89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93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8"/>
                  <a:pt x="93" y="8"/>
                  <a:pt x="93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33"/>
                  <a:pt x="24" y="58"/>
                  <a:pt x="24" y="83"/>
                </a:cubicBezTo>
                <a:cubicBezTo>
                  <a:pt x="24" y="85"/>
                  <a:pt x="24" y="86"/>
                  <a:pt x="23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8"/>
                  <a:pt x="91" y="87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3" y="86"/>
                  <a:pt x="93" y="85"/>
                  <a:pt x="93" y="83"/>
                </a:cubicBezTo>
                <a:close/>
                <a:moveTo>
                  <a:pt x="61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9"/>
                  <a:pt x="89" y="40"/>
                  <a:pt x="89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6"/>
                  <a:pt x="59" y="55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60" y="39"/>
                  <a:pt x="61" y="39"/>
                </a:cubicBezTo>
                <a:close/>
                <a:moveTo>
                  <a:pt x="84" y="44"/>
                </a:moveTo>
                <a:cubicBezTo>
                  <a:pt x="84" y="44"/>
                  <a:pt x="84" y="44"/>
                  <a:pt x="8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52"/>
                  <a:pt x="64" y="52"/>
                  <a:pt x="6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44"/>
                  <a:pt x="84" y="44"/>
                  <a:pt x="84" y="44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29" y="43"/>
                  <a:pt x="29" y="41"/>
                </a:cubicBezTo>
                <a:cubicBezTo>
                  <a:pt x="29" y="40"/>
                  <a:pt x="30" y="39"/>
                  <a:pt x="3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5" y="39"/>
                  <a:pt x="56" y="40"/>
                  <a:pt x="56" y="41"/>
                </a:cubicBezTo>
                <a:cubicBezTo>
                  <a:pt x="56" y="43"/>
                  <a:pt x="55" y="44"/>
                  <a:pt x="54" y="44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31" y="56"/>
                </a:move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5"/>
                  <a:pt x="29" y="54"/>
                </a:cubicBezTo>
                <a:cubicBezTo>
                  <a:pt x="29" y="53"/>
                  <a:pt x="30" y="52"/>
                  <a:pt x="31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52"/>
                  <a:pt x="56" y="53"/>
                  <a:pt x="56" y="54"/>
                </a:cubicBezTo>
                <a:cubicBezTo>
                  <a:pt x="56" y="55"/>
                  <a:pt x="55" y="56"/>
                  <a:pt x="54" y="56"/>
                </a:cubicBezTo>
                <a:cubicBezTo>
                  <a:pt x="31" y="56"/>
                  <a:pt x="31" y="56"/>
                  <a:pt x="31" y="56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0" y="69"/>
                  <a:pt x="29" y="68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9" y="65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31" y="69"/>
                  <a:pt x="31" y="69"/>
                  <a:pt x="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3491880" y="2243068"/>
            <a:ext cx="28803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对实验室规章制度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守情况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3491880" y="3219822"/>
            <a:ext cx="33123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对解剖操作规程的理解和执行情况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505137" y="2720685"/>
            <a:ext cx="3443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对实验标本和大体老师的尊重情况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563888" y="3723878"/>
            <a:ext cx="1870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学习态度和积极性等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000100" y="4769810"/>
            <a:ext cx="72466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教师们的话：“通过解剖学第一课，发现同学们的各种表现都得到了明显的提升。”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"/>
          <p:cNvSpPr txBox="1"/>
          <p:nvPr/>
        </p:nvSpPr>
        <p:spPr>
          <a:xfrm>
            <a:off x="3163475" y="9080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成效观察和研究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 3"/>
          <p:cNvSpPr/>
          <p:nvPr/>
        </p:nvSpPr>
        <p:spPr bwMode="auto">
          <a:xfrm>
            <a:off x="144780" y="1075690"/>
            <a:ext cx="370205" cy="320675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929005"/>
            <a:ext cx="591374" cy="5048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5000628" y="99938"/>
            <a:ext cx="177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（六）研    究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403648" y="1851670"/>
            <a:ext cx="666881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472" y="2133432"/>
            <a:ext cx="3744986" cy="200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教育教学的需求与问题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解决问题的步骤与方案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实施效果的评价与反馈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关于“教学设计”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214678" y="4769810"/>
            <a:ext cx="34290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专业课程思政的教学设计与方法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5819" y="2189947"/>
            <a:ext cx="3744986" cy="200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为  何  学：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教育教学目的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学  什  么：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目标与内容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  何  学：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方法与策略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效果如何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1472" y="1071552"/>
            <a:ext cx="3714776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教学设计的概念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6314" y="1071552"/>
            <a:ext cx="3714776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教学设计的方法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 bldLvl="0" animBg="1"/>
      <p:bldP spid="16" grpId="0" bldLvl="0" animBg="1"/>
      <p:bldP spid="17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214414" y="1785932"/>
            <a:ext cx="6898640" cy="24776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308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提出了“</a:t>
            </a:r>
            <a:r>
              <a:rPr lang="zh-CN" altLang="en-US" sz="140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以德育为核心的人文素质教育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理念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80"/>
              </a:lnSpc>
              <a:buClrTx/>
            </a:pP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练出本课程可以承载的价值观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感恩，敬畏，责任</a:t>
            </a:r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8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工作目标</a:t>
            </a:r>
            <a:r>
              <a:rPr lang="zh-CN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敬重逝者，慰藉家属，教育学生。</a:t>
            </a:r>
            <a:endParaRPr lang="zh-CN" altLang="zh-CN" sz="140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8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4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五位一体”的工作模式：</a:t>
            </a:r>
            <a:r>
              <a:rPr lang="en-US" altLang="zh-CN" sz="14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教师，学生，遗体捐献接受站，红会，社会资源</a:t>
            </a:r>
            <a:endParaRPr lang="zh-CN" altLang="en-US" sz="140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8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德育与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课程融合的</a:t>
            </a:r>
            <a:r>
              <a:rPr lang="zh-CN" altLang="zh-CN" sz="140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“仪式化，流程化”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08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动和促进了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校课程思政工作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10" descr="C:\Documents and Settings\Administrator\桌面\白色版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61411" y="51411"/>
            <a:ext cx="2547094" cy="50868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7"/>
          <p:cNvGrpSpPr/>
          <p:nvPr/>
        </p:nvGrpSpPr>
        <p:grpSpPr>
          <a:xfrm>
            <a:off x="0" y="951865"/>
            <a:ext cx="5317490" cy="568325"/>
            <a:chOff x="0" y="771525"/>
            <a:chExt cx="6156176" cy="720725"/>
          </a:xfrm>
        </p:grpSpPr>
        <p:sp>
          <p:nvSpPr>
            <p:cNvPr id="11" name="矩形 10"/>
            <p:cNvSpPr/>
            <p:nvPr/>
          </p:nvSpPr>
          <p:spPr>
            <a:xfrm>
              <a:off x="0" y="771525"/>
              <a:ext cx="720708" cy="720725"/>
            </a:xfrm>
            <a:prstGeom prst="rect">
              <a:avLst/>
            </a:prstGeom>
            <a:solidFill>
              <a:srgbClr val="9D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00081" y="771525"/>
              <a:ext cx="5356095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D1F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    新   点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D1F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000100" y="4769810"/>
            <a:ext cx="72466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教师们的话：“感觉到我们正在从教学工作者转变为教育工作者。”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2709057" y="90805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</a:t>
            </a:r>
            <a:r>
              <a: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课程德育</a:t>
            </a:r>
            <a:r>
              <a:rPr lang="en-US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的体会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929005"/>
            <a:ext cx="591374" cy="50482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3163475" y="9080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zh-CN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成效观察和研究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0825" y="0"/>
            <a:ext cx="382111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三、实践过程、方法及成效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214810" y="4763"/>
            <a:ext cx="4929190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5000628" y="99938"/>
            <a:ext cx="177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（六）研    究</a:t>
            </a:r>
            <a:endPara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0" y="0"/>
            <a:ext cx="144463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直接连接符 73"/>
          <p:cNvCxnSpPr/>
          <p:nvPr/>
        </p:nvCxnSpPr>
        <p:spPr>
          <a:xfrm flipV="1">
            <a:off x="468313" y="1571618"/>
            <a:ext cx="6175389" cy="1270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1619672" y="3143254"/>
            <a:ext cx="7024294" cy="57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7938" y="1276350"/>
            <a:ext cx="468313" cy="668338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18452" y="1276350"/>
            <a:ext cx="425547" cy="2509846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896" name="矩形 1"/>
          <p:cNvSpPr/>
          <p:nvPr/>
        </p:nvSpPr>
        <p:spPr>
          <a:xfrm>
            <a:off x="1714480" y="1928808"/>
            <a:ext cx="5681662" cy="8254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b="1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</a:t>
            </a:r>
            <a:r>
              <a:rPr lang="zh-CN" altLang="en-US" sz="36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</a:t>
            </a:r>
            <a:endParaRPr lang="zh-CN" altLang="en-US" sz="36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422" y="3429006"/>
            <a:ext cx="43719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上海中医药</a:t>
            </a:r>
            <a:r>
              <a:rPr kumimoji="0" lang="zh-CN" alt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    基础医学院   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931213" y="3857634"/>
            <a:ext cx="329311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1600" b="1" smtClean="0"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黎</a:t>
            </a:r>
            <a:r>
              <a:rPr lang="zh-CN" altLang="en-US" sz="1600" b="1" smtClean="0"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  <a:endParaRPr lang="en-US" altLang="zh-CN" sz="16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en-US" altLang="zh-CN" sz="1600" b="1" smtClean="0">
                <a:latin typeface="楷体" panose="02010609060101010101" pitchFamily="49" charset="-122"/>
                <a:ea typeface="楷体" panose="02010609060101010101" pitchFamily="49" charset="-122"/>
              </a:rPr>
              <a:t>2018.12.13          </a:t>
            </a:r>
            <a:r>
              <a:rPr lang="en-US" altLang="zh-CN" sz="1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223645" y="887086"/>
            <a:ext cx="4041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上海建桥学院交流</a:t>
            </a:r>
            <a:endParaRPr lang="zh-CN" altLang="en-US" sz="200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403648" y="1851670"/>
            <a:ext cx="666881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472" y="2133432"/>
            <a:ext cx="3744986" cy="200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教育教学的需求与问题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解决问题的步骤与方案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实施效果的评价与反馈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关于“教学设计”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214678" y="4769810"/>
            <a:ext cx="34290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500" b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专业课程思政的教学设计与方法</a:t>
            </a:r>
            <a:endParaRPr lang="zh-CN" altLang="en-US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5819" y="2189947"/>
            <a:ext cx="3744986" cy="200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为  何  学：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教育教学目的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学  什  么：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目标与内容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  何  学：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方法与策略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效果如何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1472" y="1071552"/>
            <a:ext cx="3714776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教学设计的概念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6314" y="1071552"/>
            <a:ext cx="3714776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教学设计的方法</a:t>
            </a:r>
            <a:endParaRPr lang="zh-CN" altLang="en-US" sz="2000" b="1" dirty="0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403648" y="1851670"/>
            <a:ext cx="666881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576" y="1430452"/>
            <a:ext cx="7715304" cy="2365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200"/>
              </a:lnSpc>
            </a:pPr>
            <a:r>
              <a:rPr lang="zh-CN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基本环节：平台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（教学设计）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目标，内容，方法，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评价，教学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重点环节：</a:t>
            </a:r>
            <a:r>
              <a:rPr lang="zh-CN" altLang="zh-CN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r>
              <a:rPr lang="en-US" altLang="zh-CN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学生的积极参与、实践。着重自我体验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和感悟</a:t>
            </a:r>
            <a:r>
              <a:rPr lang="zh-CN" altLang="zh-CN" sz="16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关键环节：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引导方式和引导类型</a:t>
            </a:r>
            <a:endParaRPr lang="zh-CN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难点环节：评价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评价意识和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评价方法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核心枢纽：融合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与本专业课程教学元素</a:t>
            </a:r>
            <a:r>
              <a:rPr lang="zh-CN" altLang="zh-CN" sz="1600" b="1" dirty="0" smtClean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，润物无声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专业课程</a:t>
            </a: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思政教学设计的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“五个环节”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43452"/>
            <a:ext cx="9186545" cy="500048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627784" y="3786196"/>
            <a:ext cx="4248472" cy="6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源</a:t>
            </a:r>
            <a:r>
              <a:rPr lang="zh-CN" altLang="en-US" dirty="0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于以往的教学经验、总结和反思</a:t>
            </a:r>
            <a:endParaRPr lang="en-US" altLang="zh-CN" dirty="0" smtClean="0">
              <a:solidFill>
                <a:srgbClr val="9D1F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mtClean="0">
                <a:solidFill>
                  <a:srgbClr val="9D1F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密切结合专业课程的特点和课程内容！</a:t>
            </a:r>
            <a:endParaRPr lang="zh-CN" altLang="en-US" dirty="0" smtClean="0">
              <a:solidFill>
                <a:srgbClr val="9D1F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8662" y="1785933"/>
            <a:ext cx="7143800" cy="4972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课程中蕴含的思政元素发掘</a:t>
            </a:r>
            <a:endParaRPr lang="zh-CN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8662" y="2428874"/>
            <a:ext cx="7143800" cy="50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教学大纲的修改</a:t>
            </a:r>
            <a:endParaRPr lang="zh-CN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8662" y="3071816"/>
            <a:ext cx="7143800" cy="50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“专业思政” 的理念和目标</a:t>
            </a:r>
            <a:endParaRPr lang="zh-CN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348" y="7142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第四部分</a:t>
            </a:r>
            <a:endParaRPr lang="zh-CN" altLang="en-US" sz="2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0" y="0"/>
            <a:ext cx="9144000" cy="604838"/>
            <a:chOff x="0" y="0"/>
            <a:chExt cx="9143999" cy="605532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0"/>
              <a:ext cx="144463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50825" y="0"/>
              <a:ext cx="2089150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439988" y="4768"/>
              <a:ext cx="6704011" cy="600764"/>
            </a:xfrm>
            <a:prstGeom prst="rect">
              <a:avLst/>
            </a:prstGeom>
            <a:solidFill>
              <a:srgbClr val="9D1F33"/>
            </a:solidFill>
            <a:ln>
              <a:solidFill>
                <a:srgbClr val="9D1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Rounded MT Bold" panose="02010600030101010101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99068" y="714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 rtl="0">
              <a:defRPr/>
            </a:pPr>
            <a:r>
              <a:rPr lang="zh-CN" altLang="en-US" sz="20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</a:t>
            </a:r>
            <a:endParaRPr lang="zh-CN" altLang="en-US" sz="20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428860" y="-18"/>
            <a:ext cx="6704012" cy="600075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如何设置专业课程思政目标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160" y="972820"/>
            <a:ext cx="631825" cy="592455"/>
          </a:xfrm>
          <a:prstGeom prst="rect">
            <a:avLst/>
          </a:prstGeom>
          <a:solidFill>
            <a:srgbClr val="9D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Rounded MT Bold" panose="020106000301010101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1680" y="972820"/>
            <a:ext cx="4262368" cy="5924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2000" b="1" smtClean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关于目标制定</a:t>
            </a:r>
            <a:endParaRPr lang="zh-CN" altLang="zh-CN" sz="2000" b="1" smtClean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7918</Words>
  <Application>WPS 演示</Application>
  <PresentationFormat>全屏显示(16:9)</PresentationFormat>
  <Paragraphs>1046</Paragraphs>
  <Slides>61</Slides>
  <Notes>57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4" baseType="lpstr">
      <vt:lpstr>Arial</vt:lpstr>
      <vt:lpstr>宋体</vt:lpstr>
      <vt:lpstr>Wingdings</vt:lpstr>
      <vt:lpstr>Arial Black</vt:lpstr>
      <vt:lpstr>微软雅黑</vt:lpstr>
      <vt:lpstr>Arial Rounded MT Bold</vt:lpstr>
      <vt:lpstr>黑体</vt:lpstr>
      <vt:lpstr>楷体</vt:lpstr>
      <vt:lpstr>Arial Unicode MS</vt:lpstr>
      <vt:lpstr>Calibri</vt:lpstr>
      <vt:lpstr>楷体_GB2312</vt:lpstr>
      <vt:lpstr>默认设计模板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我有一个梦                           ——中医学生的中医梦</dc:title>
  <dc:creator>陈立铭</dc:creator>
  <cp:lastModifiedBy>沙漠中的红柳1400680571</cp:lastModifiedBy>
  <cp:revision>588</cp:revision>
  <cp:lastPrinted>2016-03-31T00:12:00Z</cp:lastPrinted>
  <dcterms:created xsi:type="dcterms:W3CDTF">2015-12-21T12:14:00Z</dcterms:created>
  <dcterms:modified xsi:type="dcterms:W3CDTF">2018-12-13T23:52:18Z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